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16.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21.xml" ContentType="application/vnd.openxmlformats-officedocument.presentationml.notesSlide+xml"/>
  <Override PartName="/ppt/tags/tag1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767" r:id="rId3"/>
    <p:sldId id="768" r:id="rId4"/>
    <p:sldId id="739" r:id="rId5"/>
    <p:sldId id="740" r:id="rId6"/>
    <p:sldId id="761" r:id="rId7"/>
    <p:sldId id="762" r:id="rId8"/>
    <p:sldId id="372" r:id="rId9"/>
    <p:sldId id="741" r:id="rId10"/>
    <p:sldId id="373" r:id="rId11"/>
    <p:sldId id="374" r:id="rId12"/>
    <p:sldId id="378" r:id="rId13"/>
    <p:sldId id="375" r:id="rId14"/>
    <p:sldId id="379" r:id="rId15"/>
    <p:sldId id="380" r:id="rId16"/>
    <p:sldId id="743" r:id="rId17"/>
    <p:sldId id="745" r:id="rId18"/>
    <p:sldId id="769" r:id="rId19"/>
    <p:sldId id="386" r:id="rId20"/>
    <p:sldId id="387" r:id="rId21"/>
    <p:sldId id="763" r:id="rId22"/>
    <p:sldId id="770" r:id="rId23"/>
    <p:sldId id="765" r:id="rId24"/>
    <p:sldId id="748" r:id="rId25"/>
    <p:sldId id="766" r:id="rId26"/>
  </p:sldIdLst>
  <p:sldSz cx="9144000" cy="6858000" type="screen4x3"/>
  <p:notesSz cx="6794500" cy="9931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showScrollbar="0"/>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6699"/>
    <a:srgbClr val="FFFFFF"/>
    <a:srgbClr val="FFCC66"/>
    <a:srgbClr val="80008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0" autoAdjust="0"/>
    <p:restoredTop sz="76933" autoAdjust="0"/>
  </p:normalViewPr>
  <p:slideViewPr>
    <p:cSldViewPr>
      <p:cViewPr varScale="1">
        <p:scale>
          <a:sx n="113" d="100"/>
          <a:sy n="113" d="100"/>
        </p:scale>
        <p:origin x="-1912" y="-96"/>
      </p:cViewPr>
      <p:guideLst>
        <p:guide orient="horz" pos="2160"/>
        <p:guide pos="2880"/>
      </p:guideLst>
    </p:cSldViewPr>
  </p:slideViewPr>
  <p:outlineViewPr>
    <p:cViewPr>
      <p:scale>
        <a:sx n="33" d="100"/>
        <a:sy n="33" d="100"/>
      </p:scale>
      <p:origin x="0" y="12612"/>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6C4CFA91-C24E-4202-96ED-511599D0B154}" type="datetimeFigureOut">
              <a:rPr lang="en-US" smtClean="0"/>
              <a:pPr/>
              <a:t>07/01/2013</a:t>
            </a:fld>
            <a:endParaRPr lang="en-GB"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3B5597A-CF2D-4EBA-927E-1E1ABE0CE612}" type="slidenum">
              <a:rPr lang="en-GB" smtClean="0"/>
              <a:pPr/>
              <a:t>‹#›</a:t>
            </a:fld>
            <a:endParaRPr lang="en-GB" dirty="0"/>
          </a:p>
        </p:txBody>
      </p:sp>
    </p:spTree>
    <p:extLst>
      <p:ext uri="{BB962C8B-B14F-4D97-AF65-F5344CB8AC3E}">
        <p14:creationId xmlns:p14="http://schemas.microsoft.com/office/powerpoint/2010/main" val="236925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96.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tags" Target="../tags/tag100.xml"/><Relationship Id="rId2" Type="http://schemas.openxmlformats.org/officeDocument/2006/relationships/notesMaster" Target="../notesMasters/notesMaster1.xml"/><Relationship Id="rId3"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105.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111.xml"/><Relationship Id="rId2" Type="http://schemas.openxmlformats.org/officeDocument/2006/relationships/notesMaster" Target="../notesMasters/notesMaster1.xml"/><Relationship Id="rId3"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117.xml"/><Relationship Id="rId2" Type="http://schemas.openxmlformats.org/officeDocument/2006/relationships/notesMaster" Target="../notesMasters/notesMaster1.xml"/><Relationship Id="rId3"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tags" Target="../tags/tag124.xml"/><Relationship Id="rId2" Type="http://schemas.openxmlformats.org/officeDocument/2006/relationships/notesMaster" Target="../notesMasters/notesMaster1.xml"/><Relationship Id="rId3"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tags" Target="../tags/tag126.xml"/><Relationship Id="rId2" Type="http://schemas.openxmlformats.org/officeDocument/2006/relationships/notesMaster" Target="../notesMasters/notesMaster1.xml"/><Relationship Id="rId3"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tags" Target="../tags/tag135.xml"/><Relationship Id="rId2" Type="http://schemas.openxmlformats.org/officeDocument/2006/relationships/notesMaster" Target="../notesMasters/notesMaster1.xml"/><Relationship Id="rId3"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tags" Target="../tags/tag150.xml"/><Relationship Id="rId2" Type="http://schemas.openxmlformats.org/officeDocument/2006/relationships/notesMaster" Target="../notesMasters/notesMaster1.xml"/><Relationship Id="rId3"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tags" Target="../tags/tag164.xml"/><Relationship Id="rId2" Type="http://schemas.openxmlformats.org/officeDocument/2006/relationships/notesMaster" Target="../notesMasters/notesMaster1.xml"/><Relationship Id="rId3"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171.xml"/><Relationship Id="rId2" Type="http://schemas.openxmlformats.org/officeDocument/2006/relationships/notesMaster" Target="../notesMasters/notesMaster1.xml"/><Relationship Id="rId3"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tags" Target="../tags/tag173.xml"/><Relationship Id="rId2" Type="http://schemas.openxmlformats.org/officeDocument/2006/relationships/notesMaster" Target="../notesMasters/notesMaster1.xml"/><Relationship Id="rId3"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40.xml"/><Relationship Id="rId2" Type="http://schemas.openxmlformats.org/officeDocument/2006/relationships/notesMaster" Target="../notesMasters/notesMaster1.xml"/><Relationship Id="rId3"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tags" Target="../tags/tag56.xml"/><Relationship Id="rId2" Type="http://schemas.openxmlformats.org/officeDocument/2006/relationships/notesMaster" Target="../notesMasters/notesMaster1.xml"/><Relationship Id="rId3"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notesMaster" Target="../notesMasters/notesMaster1.xml"/><Relationship Id="rId3"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tags" Target="../tags/tag84.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5597A-CF2D-4EBA-927E-1E1ABE0CE612}" type="slidenum">
              <a:rPr lang="en-GB" smtClean="0"/>
              <a:pPr/>
              <a:t>1</a:t>
            </a:fld>
            <a:endParaRPr lang="en-GB" dirty="0"/>
          </a:p>
        </p:txBody>
      </p:sp>
    </p:spTree>
    <p:extLst>
      <p:ext uri="{BB962C8B-B14F-4D97-AF65-F5344CB8AC3E}">
        <p14:creationId xmlns:p14="http://schemas.microsoft.com/office/powerpoint/2010/main" val="3340222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Enterprise Content Management often refers to services embedded within an end-user application.</a:t>
            </a:r>
          </a:p>
          <a:p>
            <a:pPr marL="0" marR="0" indent="0" algn="l" defTabSz="914400" rtl="0" eaLnBrk="1" fontAlgn="auto" latinLnBrk="0" hangingPunct="1">
              <a:lnSpc>
                <a:spcPct val="90000"/>
              </a:lnSpc>
              <a:spcBef>
                <a:spcPts val="0"/>
              </a:spcBef>
              <a:spcAft>
                <a:spcPts val="0"/>
              </a:spcAft>
              <a:buClrTx/>
              <a:buSzTx/>
              <a:buFontTx/>
              <a:buNone/>
              <a:tabLst/>
              <a:defRPr/>
            </a:pPr>
            <a:endParaRPr lang="en-GB" sz="1200" u="none" baseline="0" dirty="0" smtClean="0">
              <a:latin typeface="Gill Sans MT" pitchFamily="34" charset="0"/>
            </a:endParaRPr>
          </a:p>
          <a:p>
            <a:r>
              <a:rPr lang="en-US" sz="1200" kern="1200" dirty="0" smtClean="0">
                <a:solidFill>
                  <a:schemeClr val="tx1"/>
                </a:solidFill>
                <a:effectLst/>
                <a:latin typeface="+mn-lt"/>
                <a:ea typeface="+mn-ea"/>
                <a:cs typeface="+mn-cs"/>
              </a:rPr>
              <a:t>The Alfresco Enterprise Content Management system is written in one hundred percent Java. This is a trusted runtime for many enterprises wishing to deploy applications in their data centers. Each Alfresco capability is implemented as a black-box Java service that is tested independently and tuned appropriately.</a:t>
            </a:r>
          </a:p>
          <a:p>
            <a:pPr marL="0" marR="0" indent="0" algn="l" defTabSz="914400" rtl="0" eaLnBrk="1" fontAlgn="auto" latinLnBrk="0" hangingPunct="1">
              <a:lnSpc>
                <a:spcPct val="90000"/>
              </a:lnSpc>
              <a:spcBef>
                <a:spcPts val="0"/>
              </a:spcBef>
              <a:spcAft>
                <a:spcPts val="0"/>
              </a:spcAft>
              <a:buClrTx/>
              <a:buSzTx/>
              <a:buFontTx/>
              <a:buNone/>
              <a:tabLst/>
              <a:defRPr/>
            </a:pPr>
            <a:endParaRPr lang="en-GB" sz="1200" u="none" baseline="0" dirty="0" smtClean="0">
              <a:latin typeface="Gill Sans MT" pitchFamily="34" charset="0"/>
            </a:endParaRPr>
          </a:p>
          <a:p>
            <a:r>
              <a:rPr lang="en-GB" sz="1200" kern="1200" dirty="0" smtClean="0">
                <a:solidFill>
                  <a:schemeClr val="tx1"/>
                </a:solidFill>
                <a:effectLst/>
                <a:latin typeface="+mn-lt"/>
                <a:ea typeface="+mn-ea"/>
                <a:cs typeface="+mn-cs"/>
              </a:rPr>
              <a:t>As you have seen there are a range of application servers which can be used for Alfresco and you will be familiar with how your particular application server is implemented and structured.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GB" sz="1200" u="none" baseline="0" dirty="0" smtClean="0">
              <a:latin typeface="Gill Sans MT" pitchFamily="34" charset="0"/>
            </a:endParaRPr>
          </a:p>
          <a:p>
            <a:pPr marL="0" marR="0" indent="0" algn="l" defTabSz="914400" rtl="0" eaLnBrk="1" fontAlgn="auto" latinLnBrk="0" hangingPunct="1">
              <a:lnSpc>
                <a:spcPct val="9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you purchase any Alfresco Element (where there is lab work) you will see we have chosen to use the Tomcat application server</a:t>
            </a:r>
            <a:r>
              <a:rPr lang="en-GB" sz="1200" kern="1200" baseline="0" dirty="0" smtClean="0">
                <a:solidFill>
                  <a:schemeClr val="tx1"/>
                </a:solidFill>
                <a:effectLst/>
                <a:latin typeface="+mn-lt"/>
                <a:ea typeface="+mn-ea"/>
                <a:cs typeface="+mn-cs"/>
              </a:rPr>
              <a:t> within the supplied virtual machine.</a:t>
            </a:r>
          </a:p>
          <a:p>
            <a:pPr marL="0" marR="0" indent="0" algn="l" defTabSz="914400" rtl="0" eaLnBrk="1" fontAlgn="auto" latinLnBrk="0" hangingPunct="1">
              <a:lnSpc>
                <a:spcPct val="90000"/>
              </a:lnSpc>
              <a:spcBef>
                <a:spcPts val="0"/>
              </a:spcBef>
              <a:spcAft>
                <a:spcPts val="0"/>
              </a:spcAft>
              <a:buClrTx/>
              <a:buSzTx/>
              <a:buFontTx/>
              <a:buNone/>
              <a:tabLst/>
              <a:defRPr/>
            </a:pPr>
            <a:endParaRPr lang="en-GB" sz="1200" u="none" baseline="0" dirty="0" smtClean="0">
              <a:latin typeface="Gill Sans MT" pitchFamily="34" charset="0"/>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11</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200" kern="1200" dirty="0" smtClean="0">
                <a:solidFill>
                  <a:schemeClr val="tx1"/>
                </a:solidFill>
                <a:effectLst/>
                <a:latin typeface="+mn-lt"/>
                <a:ea typeface="+mn-ea"/>
                <a:cs typeface="+mn-cs"/>
              </a:rPr>
              <a:t>Enterprise Content Management often forms part of a larger solution. The Alfresco architecture is engineered so it can be deployed to a range of operation systems, databases, application servers, browsers and authentication systems</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Alfresco does not dictate this choice, but certifies the system for use within a large number of tested technology stacks and</a:t>
            </a:r>
            <a:r>
              <a:rPr lang="en-US" sz="1200" kern="1200" baseline="0" dirty="0" smtClean="0">
                <a:solidFill>
                  <a:schemeClr val="tx1"/>
                </a:solidFill>
                <a:effectLst/>
                <a:latin typeface="+mn-lt"/>
                <a:ea typeface="+mn-ea"/>
                <a:cs typeface="+mn-cs"/>
              </a:rPr>
              <a:t>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party integrations.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12</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The repository layer is often referred to as the content server. It stores content of all types and provides a set of re-usable content management services such as content storage, query, versioning and transformation which may be used by one or more applications.</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Control services enable workflow, records management and changes sets.</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Collaboration services provide functionality such as wikis, blogs, discussion forums and social media functionality.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US" sz="1200" u="non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13</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Content files are constructed in two parts. The first component is metadata (often described as data about data). This contains information such as the creation date, modification date, keywords, annotations and a host of additional describing detail. The content itself is stored in the secondary component and this is the representation the user sees within an editing or viewing application.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GB" i="0" u="none" dirty="0"/>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14</a:t>
            </a:fld>
            <a:endParaRPr lang="en-GB">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Alfresco utilizes this file structure when managing content. </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metadata is extracted and stored in the database, thereby delivering a range of functionality which can be undertaken against this data.</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content is stored within the file system. Placing it within the file system (rather than in the database as some system do) delivers maximum performance when accessing, retrieving and working with the content.</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to support user searching and queries Alfresco indexes the content within a full text indexing system.</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GB" i="0" u="none" dirty="0"/>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15</a:t>
            </a:fld>
            <a:endParaRPr lang="en-GB">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200" kern="1200" dirty="0" smtClean="0">
                <a:solidFill>
                  <a:schemeClr val="tx1"/>
                </a:solidFill>
                <a:effectLst/>
                <a:latin typeface="+mn-lt"/>
                <a:ea typeface="+mn-ea"/>
                <a:cs typeface="+mn-cs"/>
              </a:rPr>
              <a:t>There are many ways to deploy Alfresco, using some or all of the solution components.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a:t>
            </a:r>
            <a:r>
              <a:rPr lang="en-US" sz="1200" kern="1200" baseline="0" dirty="0" smtClean="0">
                <a:solidFill>
                  <a:schemeClr val="tx1"/>
                </a:solidFill>
                <a:effectLst/>
                <a:latin typeface="+mn-lt"/>
                <a:ea typeface="+mn-ea"/>
                <a:cs typeface="+mn-cs"/>
              </a:rPr>
              <a:t> component</a:t>
            </a:r>
            <a:r>
              <a:rPr lang="en-US" sz="1200" kern="1200" dirty="0" smtClean="0">
                <a:solidFill>
                  <a:schemeClr val="tx1"/>
                </a:solidFill>
                <a:effectLst/>
                <a:latin typeface="+mn-lt"/>
                <a:ea typeface="+mn-ea"/>
                <a:cs typeface="+mn-cs"/>
              </a:rPr>
              <a:t> typically splits functionality across a client and server, where clients offer users and interface to the solution and the server provides content management services and storage.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common for a solution to offer multiple clients against a shared server, where each client is tailored for the environment in which it is to be used.</a:t>
            </a:r>
          </a:p>
          <a:p>
            <a:endParaRPr lang="en-GB" sz="1200" b="0" kern="1200" dirty="0" smtClean="0">
              <a:solidFill>
                <a:schemeClr val="tx1"/>
              </a:solidFill>
              <a:latin typeface="Gill Sans MT" pitchFamily="34" charset="0"/>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16</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0000" lnSpcReduction="20000"/>
          </a:bodyPr>
          <a:lstStyle/>
          <a:p>
            <a:r>
              <a:rPr lang="en-GB" sz="1200" kern="1200" dirty="0" smtClean="0">
                <a:solidFill>
                  <a:schemeClr val="tx1"/>
                </a:solidFill>
                <a:effectLst/>
                <a:latin typeface="+mn-lt"/>
                <a:ea typeface="+mn-ea"/>
                <a:cs typeface="+mn-cs"/>
              </a:rPr>
              <a:t>Having explored the </a:t>
            </a:r>
            <a:r>
              <a:rPr lang="en-GB" sz="1200" kern="1200" dirty="0" err="1" smtClean="0">
                <a:solidFill>
                  <a:schemeClr val="tx1"/>
                </a:solidFill>
                <a:effectLst/>
                <a:latin typeface="+mn-lt"/>
                <a:ea typeface="+mn-ea"/>
                <a:cs typeface="+mn-cs"/>
              </a:rPr>
              <a:t>startup</a:t>
            </a:r>
            <a:r>
              <a:rPr lang="en-GB" sz="1200" kern="1200" dirty="0" smtClean="0">
                <a:solidFill>
                  <a:schemeClr val="tx1"/>
                </a:solidFill>
                <a:effectLst/>
                <a:latin typeface="+mn-lt"/>
                <a:ea typeface="+mn-ea"/>
                <a:cs typeface="+mn-cs"/>
              </a:rPr>
              <a:t> process by component, let’s look in greater detail.</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example Alfresco has been installed manually. The alfresco.sh command is used to initiate the server.</a:t>
            </a:r>
            <a:r>
              <a:rPr lang="en-U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checks if the database to be used with Alfresco is running. In this instance it’s not, and </a:t>
            </a:r>
            <a:r>
              <a:rPr lang="en-GB" sz="1200" kern="1200" dirty="0" err="1" smtClean="0">
                <a:solidFill>
                  <a:schemeClr val="tx1"/>
                </a:solidFill>
                <a:effectLst/>
                <a:latin typeface="+mn-lt"/>
                <a:ea typeface="+mn-ea"/>
                <a:cs typeface="+mn-cs"/>
              </a:rPr>
              <a:t>Postgres</a:t>
            </a:r>
            <a:r>
              <a:rPr lang="en-GB" sz="1200" kern="1200" dirty="0" smtClean="0">
                <a:solidFill>
                  <a:schemeClr val="tx1"/>
                </a:solidFill>
                <a:effectLst/>
                <a:latin typeface="+mn-lt"/>
                <a:ea typeface="+mn-ea"/>
                <a:cs typeface="+mn-cs"/>
              </a:rPr>
              <a:t> is launched.</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Tomcat web application server is next started.</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alfresco.sh script ends as tomcat is now launching.</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alfresco.log file records the actions and errors of the Alfresco server and we could examine this, however I tail the tomcat log file </a:t>
            </a:r>
            <a:r>
              <a:rPr lang="en-GB" sz="1200" kern="1200" dirty="0" err="1" smtClean="0">
                <a:solidFill>
                  <a:schemeClr val="tx1"/>
                </a:solidFill>
                <a:effectLst/>
                <a:latin typeface="+mn-lt"/>
                <a:ea typeface="+mn-ea"/>
                <a:cs typeface="+mn-cs"/>
              </a:rPr>
              <a:t>catalina.out</a:t>
            </a:r>
            <a:r>
              <a:rPr lang="en-GB" sz="1200" kern="1200" dirty="0" smtClean="0">
                <a:solidFill>
                  <a:schemeClr val="tx1"/>
                </a:solidFill>
                <a:effectLst/>
                <a:latin typeface="+mn-lt"/>
                <a:ea typeface="+mn-ea"/>
                <a:cs typeface="+mn-cs"/>
              </a:rPr>
              <a:t> since this shows the same detail with some additional information I wish to highlight.</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tomcat server reads the web.xml file and then a number of other Spring configuration and property files which define and control the Alfresco </a:t>
            </a:r>
            <a:r>
              <a:rPr lang="en-GB" sz="1200" kern="1200" dirty="0" err="1" smtClean="0">
                <a:solidFill>
                  <a:schemeClr val="tx1"/>
                </a:solidFill>
                <a:effectLst/>
                <a:latin typeface="+mn-lt"/>
                <a:ea typeface="+mn-ea"/>
                <a:cs typeface="+mn-cs"/>
              </a:rPr>
              <a:t>startup</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first of the sub systems is started, in this instance the ‘</a:t>
            </a:r>
            <a:r>
              <a:rPr lang="en-GB" sz="1200" kern="1200" dirty="0" err="1" smtClean="0">
                <a:solidFill>
                  <a:schemeClr val="tx1"/>
                </a:solidFill>
                <a:effectLst/>
                <a:latin typeface="+mn-lt"/>
                <a:ea typeface="+mn-ea"/>
                <a:cs typeface="+mn-cs"/>
              </a:rPr>
              <a:t>sysAdmin</a:t>
            </a:r>
            <a:r>
              <a:rPr lang="en-GB" sz="1200" kern="1200" dirty="0" smtClean="0">
                <a:solidFill>
                  <a:schemeClr val="tx1"/>
                </a:solidFill>
                <a:effectLst/>
                <a:latin typeface="+mn-lt"/>
                <a:ea typeface="+mn-ea"/>
                <a:cs typeface="+mn-cs"/>
              </a:rPr>
              <a:t>’ subsystem. Many others will be launched at various points in the process.</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system checks if any database schema changes are required for the Alfresco database.</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connection to the rendering and transformation service, </a:t>
            </a:r>
            <a:r>
              <a:rPr lang="en-GB" sz="1200" kern="1200" dirty="0" err="1" smtClean="0">
                <a:solidFill>
                  <a:schemeClr val="tx1"/>
                </a:solidFill>
                <a:effectLst/>
                <a:latin typeface="+mn-lt"/>
                <a:ea typeface="+mn-ea"/>
                <a:cs typeface="+mn-cs"/>
              </a:rPr>
              <a:t>OpenOffice</a:t>
            </a:r>
            <a:r>
              <a:rPr lang="en-GB" sz="1200" kern="1200" dirty="0" smtClean="0">
                <a:solidFill>
                  <a:schemeClr val="tx1"/>
                </a:solidFill>
                <a:effectLst/>
                <a:latin typeface="+mn-lt"/>
                <a:ea typeface="+mn-ea"/>
                <a:cs typeface="+mn-cs"/>
              </a:rPr>
              <a:t>, is attempted. The service is not presently available.</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Next checks for any AMP files or patches to be applied are made. These would be written to the </a:t>
            </a:r>
            <a:r>
              <a:rPr lang="en-GB" sz="1200" kern="1200" dirty="0" err="1" smtClean="0">
                <a:solidFill>
                  <a:schemeClr val="tx1"/>
                </a:solidFill>
                <a:effectLst/>
                <a:latin typeface="+mn-lt"/>
                <a:ea typeface="+mn-ea"/>
                <a:cs typeface="+mn-cs"/>
              </a:rPr>
              <a:t>alfresco.war</a:t>
            </a:r>
            <a:r>
              <a:rPr lang="en-GB" sz="1200" kern="1200" dirty="0" smtClean="0">
                <a:solidFill>
                  <a:schemeClr val="tx1"/>
                </a:solidFill>
                <a:effectLst/>
                <a:latin typeface="+mn-lt"/>
                <a:ea typeface="+mn-ea"/>
                <a:cs typeface="+mn-cs"/>
              </a:rPr>
              <a:t> file (which contains the application), prior to that file being expanded and deployed.</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Illustrating the asynchronous nature of the </a:t>
            </a:r>
            <a:r>
              <a:rPr lang="en-GB" sz="1200" kern="1200" dirty="0" err="1" smtClean="0">
                <a:solidFill>
                  <a:schemeClr val="tx1"/>
                </a:solidFill>
                <a:effectLst/>
                <a:latin typeface="+mn-lt"/>
                <a:ea typeface="+mn-ea"/>
                <a:cs typeface="+mn-cs"/>
              </a:rPr>
              <a:t>startup</a:t>
            </a:r>
            <a:r>
              <a:rPr lang="en-GB" sz="1200" kern="1200" dirty="0" smtClean="0">
                <a:solidFill>
                  <a:schemeClr val="tx1"/>
                </a:solidFill>
                <a:effectLst/>
                <a:latin typeface="+mn-lt"/>
                <a:ea typeface="+mn-ea"/>
                <a:cs typeface="+mn-cs"/>
              </a:rPr>
              <a:t> process a number of other </a:t>
            </a:r>
            <a:r>
              <a:rPr lang="en-GB" sz="1200" kern="1200" dirty="0" err="1" smtClean="0">
                <a:solidFill>
                  <a:schemeClr val="tx1"/>
                </a:solidFill>
                <a:effectLst/>
                <a:latin typeface="+mn-lt"/>
                <a:ea typeface="+mn-ea"/>
                <a:cs typeface="+mn-cs"/>
              </a:rPr>
              <a:t>subsytems</a:t>
            </a:r>
            <a:r>
              <a:rPr lang="en-GB" sz="1200" kern="1200" dirty="0" smtClean="0">
                <a:solidFill>
                  <a:schemeClr val="tx1"/>
                </a:solidFill>
                <a:effectLst/>
                <a:latin typeface="+mn-lt"/>
                <a:ea typeface="+mn-ea"/>
                <a:cs typeface="+mn-cs"/>
              </a:rPr>
              <a:t> are initiated. These include, file systems, email, Google Docs, and others.</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Apache </a:t>
            </a:r>
            <a:r>
              <a:rPr lang="en-GB" sz="1200" i="1" kern="1200" dirty="0" err="1" smtClean="0">
                <a:solidFill>
                  <a:schemeClr val="tx1"/>
                </a:solidFill>
                <a:effectLst/>
                <a:latin typeface="+mn-lt"/>
                <a:ea typeface="+mn-ea"/>
                <a:cs typeface="+mn-cs"/>
              </a:rPr>
              <a:t>Solr</a:t>
            </a:r>
            <a:r>
              <a:rPr lang="en-GB" sz="1200" i="1" kern="1200" dirty="0" smtClean="0">
                <a:solidFill>
                  <a:schemeClr val="tx1"/>
                </a:solidFill>
                <a:effectLst/>
                <a:latin typeface="+mn-lt"/>
                <a:ea typeface="+mn-ea"/>
                <a:cs typeface="+mn-cs"/>
              </a:rPr>
              <a:t> is next started.</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second attempt to connect to the </a:t>
            </a:r>
            <a:r>
              <a:rPr lang="en-GB" sz="1200" kern="1200" dirty="0" err="1" smtClean="0">
                <a:solidFill>
                  <a:schemeClr val="tx1"/>
                </a:solidFill>
                <a:effectLst/>
                <a:latin typeface="+mn-lt"/>
                <a:ea typeface="+mn-ea"/>
                <a:cs typeface="+mn-cs"/>
              </a:rPr>
              <a:t>OpenOffice</a:t>
            </a:r>
            <a:r>
              <a:rPr lang="en-GB" sz="1200" kern="1200" dirty="0" smtClean="0">
                <a:solidFill>
                  <a:schemeClr val="tx1"/>
                </a:solidFill>
                <a:effectLst/>
                <a:latin typeface="+mn-lt"/>
                <a:ea typeface="+mn-ea"/>
                <a:cs typeface="+mn-cs"/>
              </a:rPr>
              <a:t> server succeeds now that service is running.</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Alfresco Share is deployed and expanded from the </a:t>
            </a:r>
            <a:r>
              <a:rPr lang="en-GB" sz="1200" kern="1200" dirty="0" err="1" smtClean="0">
                <a:solidFill>
                  <a:schemeClr val="tx1"/>
                </a:solidFill>
                <a:effectLst/>
                <a:latin typeface="+mn-lt"/>
                <a:ea typeface="+mn-ea"/>
                <a:cs typeface="+mn-cs"/>
              </a:rPr>
              <a:t>share.war</a:t>
            </a:r>
            <a:r>
              <a:rPr lang="en-GB" sz="1200" kern="1200" dirty="0" smtClean="0">
                <a:solidFill>
                  <a:schemeClr val="tx1"/>
                </a:solidFill>
                <a:effectLst/>
                <a:latin typeface="+mn-lt"/>
                <a:ea typeface="+mn-ea"/>
                <a:cs typeface="+mn-cs"/>
              </a:rPr>
              <a:t> file.</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Web Scripts are registered and deployed. Web Scripts are an enabling and extensible technology, core functionality of Alfresco is written in Web Scripts.</a:t>
            </a:r>
            <a:r>
              <a:rPr lang="en-GB"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Alfresco server is now fully launched and available.</a:t>
            </a:r>
            <a:endParaRPr lang="en-US" sz="1200" kern="1200" dirty="0" smtClean="0">
              <a:solidFill>
                <a:schemeClr val="tx1"/>
              </a:solidFill>
              <a:effectLst/>
              <a:latin typeface="+mn-lt"/>
              <a:ea typeface="+mn-ea"/>
              <a:cs typeface="+mn-cs"/>
            </a:endParaRP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18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latin typeface="Gill Sans MT" pitchFamily="34" charset="0"/>
              </a:rPr>
              <a:t>When you are planning out your Alfresco installation there</a:t>
            </a:r>
            <a:r>
              <a:rPr lang="en-GB" baseline="0" dirty="0" smtClean="0">
                <a:latin typeface="Gill Sans MT" pitchFamily="34" charset="0"/>
              </a:rPr>
              <a:t> are some key architecture decisions which you will make, these relate principally to where you place different components of the system. The location of components can have a dramatic effect on the performance and reliability of the system, so it is important to get this right.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Gill Sans MT"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Gill Sans MT" pitchFamily="34" charset="0"/>
              </a:rPr>
              <a:t>There are decisions about which you have no choice over and there are some general rules which you can use to ensure that you get a good and solid architecture.</a:t>
            </a:r>
            <a:endParaRPr lang="en-GB" sz="1200" dirty="0" smtClean="0">
              <a:latin typeface="Gill Sans MT" pitchFamily="34" charset="0"/>
            </a:endParaRPr>
          </a:p>
          <a:p>
            <a:endParaRPr lang="en-GB" dirty="0">
              <a:latin typeface="Gill Sans MT" pitchFamily="34" charset="0"/>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19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20000"/>
          </a:bodyPr>
          <a:lstStyle/>
          <a:p>
            <a:r>
              <a:rPr lang="en-US" sz="1200" kern="1200" dirty="0" smtClean="0">
                <a:solidFill>
                  <a:schemeClr val="tx1"/>
                </a:solidFill>
                <a:effectLst/>
                <a:latin typeface="+mn-lt"/>
                <a:ea typeface="+mn-ea"/>
                <a:cs typeface="+mn-cs"/>
              </a:rPr>
              <a:t>Whilst for development purposes you may often run all the components of Alfresco on a single system, for production it is best practice to deploy your database and the content server on different machines. This gives you greater flexibility when configuring the hardware and tuning the system's independently.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configuration should be treated as the minimum configuration for production. </a:t>
            </a:r>
            <a:r>
              <a:rPr lang="en-US" sz="1200" kern="1200" dirty="0" smtClean="0">
                <a:solidFill>
                  <a:schemeClr val="tx1"/>
                </a:solidFill>
                <a:effectLst/>
                <a:latin typeface="+mn-lt"/>
                <a:ea typeface="+mn-ea"/>
                <a:cs typeface="+mn-cs"/>
              </a:rPr>
              <a:t>Obviously your real configuration will vary depending on the application for which you are using Alfresco. For example if you are using Alfresco for Image Management and therefore doing scanning you will need other servers to host the scanning software.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flexibility in the Alfresco architecture affords the possibility of moving the front end application server </a:t>
            </a:r>
            <a:r>
              <a:rPr lang="en-GB" sz="1200" kern="1200" dirty="0" smtClean="0">
                <a:solidFill>
                  <a:schemeClr val="tx1"/>
                </a:solidFill>
                <a:effectLst/>
                <a:latin typeface="+mn-lt"/>
                <a:ea typeface="+mn-ea"/>
                <a:cs typeface="+mn-cs"/>
              </a:rPr>
              <a:t>to one or more servers; allowing for improved performance, load balancing and redundancy.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some hardware and software considerations you should take into account when building your production Alfresco infrastructure.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Firstly with respect to hardware you should use </a:t>
            </a:r>
            <a:r>
              <a:rPr lang="en-GB" sz="1200" kern="1200" dirty="0" smtClean="0">
                <a:solidFill>
                  <a:schemeClr val="tx1"/>
                </a:solidFill>
                <a:effectLst/>
                <a:latin typeface="+mn-lt"/>
                <a:ea typeface="+mn-ea"/>
                <a:cs typeface="+mn-cs"/>
              </a:rPr>
              <a:t>server class machines with SCSI Raid disk arrays. The performance of reading and writing content is almost solely dependent on the speed of your network and the speed of your disk infrastructure, the overhead of the Alfresco content server itself for reading and writing content is very low. So SCSI should be considered the entry level configuration, you should seriously consider using a SAN infrastructure for enterprise scale performance. </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some cases it may be tempting to make the file system remote and mount onto the content server machine across a LAN or WAN, this is not advised and will cause performance problems. The file system should always be attached to the content server through a high-speed connection such as fibre channel.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have seen the operating system must be 64bit since the size of a Java Virtual Machine is restricted to 2GB on a 32bit operating system. This will not support the requirements of a production Alfresco deployment.</a:t>
            </a:r>
          </a:p>
          <a:p>
            <a:endParaRPr lang="en-GB" b="0" i="0" u="none" baseline="0" dirty="0" smtClean="0"/>
          </a:p>
        </p:txBody>
      </p:sp>
      <p:sp>
        <p:nvSpPr>
          <p:cNvPr id="4" name="Slide Number Placeholder 3"/>
          <p:cNvSpPr>
            <a:spLocks noGrp="1"/>
          </p:cNvSpPr>
          <p:nvPr>
            <p:ph type="sldNum" sz="quarter" idx="10"/>
          </p:nvPr>
        </p:nvSpPr>
        <p:spPr/>
        <p:txBody>
          <a:bodyPr/>
          <a:lstStyle/>
          <a:p>
            <a:fld id="{C3B5597A-CF2D-4EBA-927E-1E1ABE0CE612}" type="slidenum">
              <a:rPr lang="en-GB" smtClean="0"/>
              <a:pPr/>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Alfresco version 4 introduced a change in architecture for indexing and user search; Apache </a:t>
            </a:r>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is now the default full text indexing technology. </a:t>
            </a:r>
            <a:r>
              <a:rPr lang="en-GB" sz="1200" kern="1200" dirty="0" err="1" smtClean="0">
                <a:solidFill>
                  <a:schemeClr val="tx1"/>
                </a:solidFill>
                <a:effectLst/>
                <a:latin typeface="+mn-lt"/>
                <a:ea typeface="+mn-ea"/>
                <a:cs typeface="+mn-cs"/>
              </a:rPr>
              <a:t>Lucene</a:t>
            </a:r>
            <a:r>
              <a:rPr lang="en-GB" sz="1200" kern="1200" dirty="0" smtClean="0">
                <a:solidFill>
                  <a:schemeClr val="tx1"/>
                </a:solidFill>
                <a:effectLst/>
                <a:latin typeface="+mn-lt"/>
                <a:ea typeface="+mn-ea"/>
                <a:cs typeface="+mn-cs"/>
              </a:rPr>
              <a:t> was used prior to this and can be enabled in favour of </a:t>
            </a:r>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if required.</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embeds and leverages </a:t>
            </a:r>
            <a:r>
              <a:rPr lang="en-GB" sz="1200" kern="1200" dirty="0" err="1" smtClean="0">
                <a:solidFill>
                  <a:schemeClr val="tx1"/>
                </a:solidFill>
                <a:effectLst/>
                <a:latin typeface="+mn-lt"/>
                <a:ea typeface="+mn-ea"/>
                <a:cs typeface="+mn-cs"/>
              </a:rPr>
              <a:t>Lucene</a:t>
            </a:r>
            <a:r>
              <a:rPr lang="en-GB" sz="1200" kern="1200" dirty="0" smtClean="0">
                <a:solidFill>
                  <a:schemeClr val="tx1"/>
                </a:solidFill>
                <a:effectLst/>
                <a:latin typeface="+mn-lt"/>
                <a:ea typeface="+mn-ea"/>
                <a:cs typeface="+mn-cs"/>
              </a:rPr>
              <a:t>, however </a:t>
            </a:r>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provides a functionally abstracted layer and can be installed on a dedicated server.</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delivers a number of advantages over </a:t>
            </a:r>
            <a:r>
              <a:rPr lang="en-GB" sz="1200" kern="1200" dirty="0" err="1" smtClean="0">
                <a:solidFill>
                  <a:schemeClr val="tx1"/>
                </a:solidFill>
                <a:effectLst/>
                <a:latin typeface="+mn-lt"/>
                <a:ea typeface="+mn-ea"/>
                <a:cs typeface="+mn-cs"/>
              </a:rPr>
              <a:t>Lucene</a:t>
            </a:r>
            <a:r>
              <a:rPr lang="en-GB" sz="1200" kern="1200" dirty="0" smtClean="0">
                <a:solidFill>
                  <a:schemeClr val="tx1"/>
                </a:solidFill>
                <a:effectLst/>
                <a:latin typeface="+mn-lt"/>
                <a:ea typeface="+mn-ea"/>
                <a:cs typeface="+mn-cs"/>
              </a:rPr>
              <a:t> including scalability, improved performance, enhanced language support and fine control over what gets indexed.</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principle issue for </a:t>
            </a:r>
            <a:r>
              <a:rPr lang="en-GB" sz="1200" kern="1200" dirty="0" err="1" smtClean="0">
                <a:solidFill>
                  <a:schemeClr val="tx1"/>
                </a:solidFill>
                <a:effectLst/>
                <a:latin typeface="+mn-lt"/>
                <a:ea typeface="+mn-ea"/>
                <a:cs typeface="+mn-cs"/>
              </a:rPr>
              <a:t>Lucene</a:t>
            </a:r>
            <a:r>
              <a:rPr lang="en-GB" sz="1200" kern="1200" dirty="0" smtClean="0">
                <a:solidFill>
                  <a:schemeClr val="tx1"/>
                </a:solidFill>
                <a:effectLst/>
                <a:latin typeface="+mn-lt"/>
                <a:ea typeface="+mn-ea"/>
                <a:cs typeface="+mn-cs"/>
              </a:rPr>
              <a:t> is transactional dependence; the indexes are updated as content is loaded or edited. This delivers fully accurate and synchronised indexes, but means the content server is locked during the transaction. This is a particular problem if the indexes ever have to be rebuilt from scratch, an operation that can take many hours with large content repositories.</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drawback and consideration when using </a:t>
            </a:r>
            <a:r>
              <a:rPr lang="en-GB" sz="1200" kern="1200" dirty="0" err="1" smtClean="0">
                <a:solidFill>
                  <a:schemeClr val="tx1"/>
                </a:solidFill>
                <a:effectLst/>
                <a:latin typeface="+mn-lt"/>
                <a:ea typeface="+mn-ea"/>
                <a:cs typeface="+mn-cs"/>
              </a:rPr>
              <a:t>Solr</a:t>
            </a:r>
            <a:r>
              <a:rPr lang="en-GB" sz="1200" kern="1200" dirty="0" smtClean="0">
                <a:solidFill>
                  <a:schemeClr val="tx1"/>
                </a:solidFill>
                <a:effectLst/>
                <a:latin typeface="+mn-lt"/>
                <a:ea typeface="+mn-ea"/>
                <a:cs typeface="+mn-cs"/>
              </a:rPr>
              <a:t>, is that it works asynchronously and is known as “eventually consistent”. Content is indexed at small regular intervals and until the indexes are up to date.</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21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In this Alfresco Element the architecture and technology of the Alfresco Enterprise Content Management System is explored.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Let’s examine the content server and the architecture of the content repository.</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content repository is comprised of a number of subsystems. These are configurable modules responsible for a sub-part of Alfresco functionality. Typically, a subsystem wraps an optional functional area, such as IMAP bindings, or one with several alternative implementations, such as authentication.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unit, subsystems have their own lifecycle and they may be shut down and restarted while the Alfresco server is running. This is useful if you wish to disable an aspect of the server, or reconfigure parts of it, for instance how LDAP </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synchronization is mapped.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subsystem supports its own administration interface that is accessible through the administrator’s console of Alfresco Share, within property files, or directly through a management console using Java Management Extensions (JMX</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Subsystems are implemented so that there may be multiple instances of the same type where this makes sense. For example there may be more than one way of facilitating authentication.</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Within the ‘Managing the Repository’ Alfresco Element you have the opportunity to configure and manipulate subsystems.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22</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This diagram depicts an Alfresco installation. This is the file structure as created by the installer.</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production systems it is unlikely you would use the installer to deploy Alfresco, components are typically installed manually, for example directly to the web application server. Additionally remember that individual components can be split out to their own tier or server and therefore this is only a general representation.</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you have finished exploring the diagram, click Continue.</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concludes the architecture and technology review of Alfresco.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23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The decisions which can and should be made regarding how to architect your installation are examined.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The start-up process is reviewed, with particular reference to the order in which the components of the system initiate.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The choice of operating system, database, application server and hardware configurations, which can be used for an Alfresco installation are examined.</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B5597A-CF2D-4EBA-927E-1E1ABE0CE612}"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Enterprise Content Management covers a broad range of applications. The Alfresco architecture is designed to support the requirements of these applications, resulting in a coherent solution where content and management processes are not forced into silos.</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Alfresco recognizes that each discipline has unique but overlapping characteristics. The design of each Alfresco capability is not done in isolation but with consideration to the overall solution.</a:t>
            </a:r>
            <a:endParaRPr lang="en-US" sz="1200" kern="1200" dirty="0" smtClean="0">
              <a:solidFill>
                <a:schemeClr val="tx1"/>
              </a:solidFill>
              <a:effectLst/>
              <a:latin typeface="+mn-lt"/>
              <a:ea typeface="+mn-ea"/>
              <a:cs typeface="+mn-cs"/>
            </a:endParaRPr>
          </a:p>
          <a:p>
            <a:pPr rtl="0"/>
            <a:endParaRPr lang="en-US" sz="1200" kern="1200" baseline="0" dirty="0" smtClean="0">
              <a:solidFill>
                <a:schemeClr val="tx1"/>
              </a:solidFill>
              <a:latin typeface="Gill Sans MT" pitchFamily="34" charset="0"/>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7</a:t>
            </a:fld>
            <a:endParaRPr lang="en-GB">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GB" sz="1200" kern="1200" dirty="0" smtClean="0">
                <a:solidFill>
                  <a:schemeClr val="tx1"/>
                </a:solidFill>
                <a:effectLst/>
                <a:latin typeface="+mn-lt"/>
                <a:ea typeface="+mn-ea"/>
                <a:cs typeface="+mn-cs"/>
              </a:rPr>
              <a:t>Complexity of Enterprise Content Management systems is often a barrier to entry. Many deployments do not reach their full potential due to restrictions enforced on developers, IT and users of the system.</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Alfresco is driven to deliver a system which is simple to develop against, customize, deploy and to use.</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shared document drive is the most commonly used application for Enterprise Content Management systems. Alfresco can present itself as a shared drive and this is the simplest and easiest user interface which users can access. It is one of many different interfaces which the Alfresco architecture has been engineered to deliver.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8</a:t>
            </a:fld>
            <a:endParaRPr lang="en-GB">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200" kern="1200" dirty="0" smtClean="0">
                <a:solidFill>
                  <a:schemeClr val="tx1"/>
                </a:solidFill>
                <a:effectLst/>
                <a:latin typeface="+mn-lt"/>
                <a:ea typeface="+mn-ea"/>
                <a:cs typeface="+mn-cs"/>
              </a:rPr>
              <a:t>The Alfresco architecture can be thought of in three layers. The storage layer is where the actual data and content is stored. This is managed by the repository layer. Because the two layers are separate they can be run on independent hardware to increase performance and to provide resilience.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repository layer provides a multitude of protocols and APIs through which client applications can connect. When you install Alfresco various client applications are provided by default. Some organizations will develop their own bespoke applications or integrate existing applications with Alfresco to provide document and content services.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for the storage and repository layers the client layer can also be deployed to a distinct physical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9</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200" kern="1200" dirty="0" smtClean="0">
                <a:solidFill>
                  <a:schemeClr val="tx1"/>
                </a:solidFill>
                <a:effectLst/>
                <a:latin typeface="+mn-lt"/>
                <a:ea typeface="+mn-ea"/>
                <a:cs typeface="+mn-cs"/>
              </a:rPr>
              <a:t>Since the Alfresco architecture is abstracted by layers, flexibility of system deployment is introduced. This is the mechanism through which scaling and clustering can be implemented, thereby affording support for vast volumes of content and large numbers of system users.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01F91F-D53F-4AC8-9CD1-B305E220B941}" type="slidenum">
              <a:rPr lang="en-GB" smtClean="0">
                <a:solidFill>
                  <a:prstClr val="black"/>
                </a:solidFill>
              </a:rPr>
              <a:pPr/>
              <a:t>10</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669573-401D-412F-901E-9846C65797F1}" type="datetimeFigureOut">
              <a:rPr lang="en-US">
                <a:solidFill>
                  <a:prstClr val="black"/>
                </a:solidFill>
              </a:rPr>
              <a:pPr/>
              <a:t>07/01/2013</a:t>
            </a:fld>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95D08F-09F7-4A74-9853-1666DAA41591}" type="slidenum">
              <a:rPr lang="en-GB">
                <a:solidFill>
                  <a:prstClr val="black"/>
                </a:solidFill>
              </a:rPr>
              <a:pPr/>
              <a:t>‹#›</a:t>
            </a:fld>
            <a:endParaRPr lang="en-GB" dirty="0">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82525196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2"/>
                </a:solidFill>
              </a:defRPr>
            </a:lvl1pPr>
          </a:lstStyle>
          <a:p>
            <a:fld id="{B9BEAC85-847A-4EEE-B207-9532067F417C}" type="datetimeFigureOut">
              <a:rPr lang="en-US" smtClean="0"/>
              <a:pPr/>
              <a:t>07/01/2013</a:t>
            </a:fld>
            <a:endParaRPr lang="en-GB" dirty="0"/>
          </a:p>
        </p:txBody>
      </p:sp>
      <p:sp>
        <p:nvSpPr>
          <p:cNvPr id="5" name="Footer Placeholder 4"/>
          <p:cNvSpPr>
            <a:spLocks noGrp="1"/>
          </p:cNvSpPr>
          <p:nvPr>
            <p:ph type="ftr" sz="quarter" idx="11"/>
          </p:nvPr>
        </p:nvSpPr>
        <p:spPr/>
        <p:txBody>
          <a:bodyPr vert="horz" lIns="91440" tIns="45720" rIns="91440" bIns="45720" rtlCol="0" anchor="ctr"/>
          <a:lstStyle>
            <a:lvl1pPr marL="0" algn="l" defTabSz="914400" rtl="0" eaLnBrk="1" latinLnBrk="0" hangingPunct="1">
              <a:defRPr lang="en-GB" sz="1200" kern="1200" smtClean="0">
                <a:solidFill>
                  <a:schemeClr val="bg2"/>
                </a:solidFill>
                <a:latin typeface="+mn-lt"/>
                <a:ea typeface="+mn-ea"/>
                <a:cs typeface="+mn-cs"/>
              </a:defRPr>
            </a:lvl1pPr>
          </a:lstStyle>
          <a:p>
            <a:endParaRPr lang="en-GB" dirty="0"/>
          </a:p>
        </p:txBody>
      </p:sp>
      <p:sp>
        <p:nvSpPr>
          <p:cNvPr id="6" name="Slide Number Placeholder 5"/>
          <p:cNvSpPr>
            <a:spLocks noGrp="1"/>
          </p:cNvSpPr>
          <p:nvPr>
            <p:ph type="sldNum" sz="quarter" idx="12"/>
          </p:nvPr>
        </p:nvSpPr>
        <p:spPr/>
        <p:txBody>
          <a:bodyPr vert="horz" lIns="91440" tIns="45720" rIns="91440" bIns="45720" rtlCol="0" anchor="ctr"/>
          <a:lstStyle>
            <a:lvl1pPr marL="0" algn="l" defTabSz="914400" rtl="0" eaLnBrk="1" latinLnBrk="0" hangingPunct="1">
              <a:defRPr lang="en-GB" sz="1200" kern="1200" smtClean="0">
                <a:solidFill>
                  <a:schemeClr val="bg2"/>
                </a:solidFill>
                <a:latin typeface="+mn-lt"/>
                <a:ea typeface="+mn-ea"/>
                <a:cs typeface="+mn-cs"/>
              </a:defRPr>
            </a:lvl1pPr>
          </a:lstStyle>
          <a:p>
            <a:fld id="{40E4AA20-0C70-46EA-9E7A-05B7462C01FE}" type="slidenum">
              <a:rPr lang="en-GB" smtClean="0"/>
              <a:pPr/>
              <a:t>‹#›</a:t>
            </a:fld>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669573-401D-412F-901E-9846C65797F1}" type="datetimeFigureOut">
              <a:rPr lang="en-US" smtClean="0">
                <a:solidFill>
                  <a:prstClr val="black"/>
                </a:solidFill>
              </a:rPr>
              <a:pPr/>
              <a:t>07/01/2013</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2595D08F-09F7-4A74-9853-1666DAA41591}" type="slidenum">
              <a:rPr lang="en-GB" smtClean="0">
                <a:solidFill>
                  <a:prstClr val="black"/>
                </a:solidFill>
              </a:rPr>
              <a:pPr/>
              <a:t>‹#›</a:t>
            </a:fld>
            <a:endParaRPr lang="en-GB"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BEAC85-847A-4EEE-B207-9532067F417C}" type="datetimeFigureOut">
              <a:rPr lang="en-US" smtClean="0"/>
              <a:pPr/>
              <a:t>07/01/2013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E4AA20-0C70-46EA-9E7A-05B7462C01FE}"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669573-401D-412F-901E-9846C65797F1}" type="datetimeFigureOut">
              <a:rPr lang="en-US" smtClean="0">
                <a:solidFill>
                  <a:prstClr val="black"/>
                </a:solidFill>
              </a:rPr>
              <a:pPr/>
              <a:t>07/01/2013</a:t>
            </a:fld>
            <a:endParaRPr lang="en-GB" dirty="0">
              <a:solidFill>
                <a:prstClr val="black"/>
              </a:solidFill>
            </a:endParaRPr>
          </a:p>
        </p:txBody>
      </p:sp>
      <p:sp>
        <p:nvSpPr>
          <p:cNvPr id="4" name="Footer Placeholder 3"/>
          <p:cNvSpPr>
            <a:spLocks noGrp="1"/>
          </p:cNvSpPr>
          <p:nvPr>
            <p:ph type="ftr" sz="quarter" idx="11"/>
          </p:nvPr>
        </p:nvSpPr>
        <p:spPr/>
        <p:txBody>
          <a:bodyPr/>
          <a:lstStyle/>
          <a:p>
            <a:endParaRPr lang="en-GB" dirty="0">
              <a:solidFill>
                <a:prstClr val="black"/>
              </a:solidFill>
            </a:endParaRPr>
          </a:p>
        </p:txBody>
      </p:sp>
      <p:sp>
        <p:nvSpPr>
          <p:cNvPr id="5" name="Slide Number Placeholder 4"/>
          <p:cNvSpPr>
            <a:spLocks noGrp="1"/>
          </p:cNvSpPr>
          <p:nvPr>
            <p:ph type="sldNum" sz="quarter" idx="12"/>
          </p:nvPr>
        </p:nvSpPr>
        <p:spPr/>
        <p:txBody>
          <a:bodyPr/>
          <a:lstStyle/>
          <a:p>
            <a:fld id="{2595D08F-09F7-4A74-9853-1666DAA41591}" type="slidenum">
              <a:rPr lang="en-GB" smtClean="0">
                <a:solidFill>
                  <a:prstClr val="black"/>
                </a:solidFill>
              </a:rPr>
              <a:pPr/>
              <a:t>‹#›</a:t>
            </a:fld>
            <a:endParaRPr lang="en-GB"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3"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EAC85-847A-4EEE-B207-9532067F417C}" type="datetimeFigureOut">
              <a:rPr lang="en-US" smtClean="0"/>
              <a:pPr/>
              <a:t>07/01/2013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4AA20-0C70-46EA-9E7A-05B7462C01FE}"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accent4"/>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76.xml"/><Relationship Id="rId20" Type="http://schemas.openxmlformats.org/officeDocument/2006/relationships/image" Target="../media/image9.png"/><Relationship Id="rId21" Type="http://schemas.openxmlformats.org/officeDocument/2006/relationships/image" Target="../media/image33.png"/><Relationship Id="rId22" Type="http://schemas.openxmlformats.org/officeDocument/2006/relationships/image" Target="../media/image34.png"/><Relationship Id="rId23" Type="http://schemas.microsoft.com/office/2007/relationships/hdphoto" Target="../media/hdphoto2.wdp"/><Relationship Id="rId24" Type="http://schemas.openxmlformats.org/officeDocument/2006/relationships/image" Target="../media/image35.png"/><Relationship Id="rId10" Type="http://schemas.openxmlformats.org/officeDocument/2006/relationships/tags" Target="../tags/tag77.xml"/><Relationship Id="rId11" Type="http://schemas.openxmlformats.org/officeDocument/2006/relationships/tags" Target="../tags/tag78.xml"/><Relationship Id="rId12" Type="http://schemas.openxmlformats.org/officeDocument/2006/relationships/tags" Target="../tags/tag79.xml"/><Relationship Id="rId13" Type="http://schemas.openxmlformats.org/officeDocument/2006/relationships/tags" Target="../tags/tag80.xml"/><Relationship Id="rId14" Type="http://schemas.openxmlformats.org/officeDocument/2006/relationships/tags" Target="../tags/tag81.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slideLayout" Target="../slideLayouts/slideLayout5.xml"/><Relationship Id="rId18" Type="http://schemas.openxmlformats.org/officeDocument/2006/relationships/notesSlide" Target="../notesSlides/notesSlide9.xml"/><Relationship Id="rId19" Type="http://schemas.openxmlformats.org/officeDocument/2006/relationships/image" Target="../media/image11.jpeg"/><Relationship Id="rId1" Type="http://schemas.openxmlformats.org/officeDocument/2006/relationships/tags" Target="../tags/tag68.xml"/><Relationship Id="rId2" Type="http://schemas.openxmlformats.org/officeDocument/2006/relationships/tags" Target="../tags/tag69.xml"/><Relationship Id="rId3" Type="http://schemas.openxmlformats.org/officeDocument/2006/relationships/tags" Target="../tags/tag70.xml"/><Relationship Id="rId4" Type="http://schemas.openxmlformats.org/officeDocument/2006/relationships/tags" Target="../tags/tag71.xml"/><Relationship Id="rId5" Type="http://schemas.openxmlformats.org/officeDocument/2006/relationships/tags" Target="../tags/tag72.xml"/><Relationship Id="rId6" Type="http://schemas.openxmlformats.org/officeDocument/2006/relationships/tags" Target="../tags/tag73.xml"/><Relationship Id="rId7" Type="http://schemas.openxmlformats.org/officeDocument/2006/relationships/tags" Target="../tags/tag74.xml"/><Relationship Id="rId8" Type="http://schemas.openxmlformats.org/officeDocument/2006/relationships/tags" Target="../tags/tag75.xml"/></Relationships>
</file>

<file path=ppt/slides/_rels/slide11.xml.rels><?xml version="1.0" encoding="UTF-8" standalone="yes"?>
<Relationships xmlns="http://schemas.openxmlformats.org/package/2006/relationships"><Relationship Id="rId9" Type="http://schemas.openxmlformats.org/officeDocument/2006/relationships/tags" Target="../tags/tag93.xml"/><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 Id="rId25" Type="http://schemas.openxmlformats.org/officeDocument/2006/relationships/image" Target="../media/image46.png"/><Relationship Id="rId26" Type="http://schemas.openxmlformats.org/officeDocument/2006/relationships/image" Target="../media/image47.png"/><Relationship Id="rId10" Type="http://schemas.openxmlformats.org/officeDocument/2006/relationships/tags" Target="../tags/tag94.xml"/><Relationship Id="rId11" Type="http://schemas.openxmlformats.org/officeDocument/2006/relationships/tags" Target="../tags/tag95.xml"/><Relationship Id="rId12" Type="http://schemas.openxmlformats.org/officeDocument/2006/relationships/slideLayout" Target="../slideLayouts/slideLayout5.xml"/><Relationship Id="rId13" Type="http://schemas.openxmlformats.org/officeDocument/2006/relationships/notesSlide" Target="../notesSlides/notesSlide10.xml"/><Relationship Id="rId14" Type="http://schemas.openxmlformats.org/officeDocument/2006/relationships/image" Target="../media/image36.jpeg"/><Relationship Id="rId15" Type="http://schemas.openxmlformats.org/officeDocument/2006/relationships/image" Target="../media/image37.png"/><Relationship Id="rId16" Type="http://schemas.microsoft.com/office/2007/relationships/hdphoto" Target="../media/hdphoto3.wdp"/><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tags" Target="../tags/tag85.xml"/><Relationship Id="rId2" Type="http://schemas.openxmlformats.org/officeDocument/2006/relationships/tags" Target="../tags/tag86.xml"/><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tags" Target="../tags/tag89.xml"/><Relationship Id="rId6" Type="http://schemas.openxmlformats.org/officeDocument/2006/relationships/tags" Target="../tags/tag90.xml"/><Relationship Id="rId7" Type="http://schemas.openxmlformats.org/officeDocument/2006/relationships/tags" Target="../tags/tag91.xml"/><Relationship Id="rId8" Type="http://schemas.openxmlformats.org/officeDocument/2006/relationships/tags" Target="../tags/tag92.xml"/></Relationships>
</file>

<file path=ppt/slides/_rels/slide12.xml.rels><?xml version="1.0" encoding="UTF-8" standalone="yes"?>
<Relationships xmlns="http://schemas.openxmlformats.org/package/2006/relationships"><Relationship Id="rId3" Type="http://schemas.openxmlformats.org/officeDocument/2006/relationships/tags" Target="../tags/tag99.xml"/><Relationship Id="rId4" Type="http://schemas.openxmlformats.org/officeDocument/2006/relationships/slideLayout" Target="../slideLayouts/slideLayout5.xml"/><Relationship Id="rId5" Type="http://schemas.openxmlformats.org/officeDocument/2006/relationships/notesSlide" Target="../notesSlides/notesSlide11.xml"/><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tags" Target="../tags/tag97.xml"/><Relationship Id="rId2" Type="http://schemas.openxmlformats.org/officeDocument/2006/relationships/tags" Target="../tags/tag98.xml"/></Relationships>
</file>

<file path=ppt/slides/_rels/slide13.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tags" Target="../tags/tag104.xml"/><Relationship Id="rId5" Type="http://schemas.openxmlformats.org/officeDocument/2006/relationships/slideLayout" Target="../slideLayouts/slideLayout5.xml"/><Relationship Id="rId6" Type="http://schemas.openxmlformats.org/officeDocument/2006/relationships/notesSlide" Target="../notesSlides/notesSlide12.xml"/><Relationship Id="rId1" Type="http://schemas.openxmlformats.org/officeDocument/2006/relationships/tags" Target="../tags/tag101.xml"/><Relationship Id="rId2" Type="http://schemas.openxmlformats.org/officeDocument/2006/relationships/tags" Target="../tags/tag102.xml"/></Relationships>
</file>

<file path=ppt/slides/_rels/slide14.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 Type="http://schemas.openxmlformats.org/officeDocument/2006/relationships/tags" Target="../tags/tag106.xml"/><Relationship Id="rId2" Type="http://schemas.openxmlformats.org/officeDocument/2006/relationships/tags" Target="../tags/tag107.xml"/><Relationship Id="rId3" Type="http://schemas.openxmlformats.org/officeDocument/2006/relationships/tags" Target="../tags/tag108.xml"/><Relationship Id="rId4" Type="http://schemas.openxmlformats.org/officeDocument/2006/relationships/tags" Target="../tags/tag109.xml"/><Relationship Id="rId5" Type="http://schemas.openxmlformats.org/officeDocument/2006/relationships/tags" Target="../tags/tag110.xml"/><Relationship Id="rId6" Type="http://schemas.openxmlformats.org/officeDocument/2006/relationships/slideLayout" Target="../slideLayouts/slideLayout5.xml"/><Relationship Id="rId7" Type="http://schemas.openxmlformats.org/officeDocument/2006/relationships/notesSlide" Target="../notesSlides/notesSlide13.xml"/><Relationship Id="rId8" Type="http://schemas.openxmlformats.org/officeDocument/2006/relationships/image" Target="../media/image48.jpeg"/><Relationship Id="rId9" Type="http://schemas.microsoft.com/office/2007/relationships/hdphoto" Target="../media/hdphoto4.wdp"/><Relationship Id="rId10"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tags" Target="../tags/tag114.xml"/><Relationship Id="rId4" Type="http://schemas.openxmlformats.org/officeDocument/2006/relationships/tags" Target="../tags/tag115.xml"/><Relationship Id="rId5" Type="http://schemas.openxmlformats.org/officeDocument/2006/relationships/tags" Target="../tags/tag116.xml"/><Relationship Id="rId6" Type="http://schemas.openxmlformats.org/officeDocument/2006/relationships/slideLayout" Target="../slideLayouts/slideLayout5.xml"/><Relationship Id="rId7" Type="http://schemas.openxmlformats.org/officeDocument/2006/relationships/notesSlide" Target="../notesSlides/notesSlide14.xml"/><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tags" Target="../tags/tag112.xml"/><Relationship Id="rId2" Type="http://schemas.openxmlformats.org/officeDocument/2006/relationships/tags" Target="../tags/tag113.xml"/></Relationships>
</file>

<file path=ppt/slides/_rels/slide16.xml.rels><?xml version="1.0" encoding="UTF-8" standalone="yes"?>
<Relationships xmlns="http://schemas.openxmlformats.org/package/2006/relationships"><Relationship Id="rId3" Type="http://schemas.openxmlformats.org/officeDocument/2006/relationships/tags" Target="../tags/tag120.xml"/><Relationship Id="rId4" Type="http://schemas.openxmlformats.org/officeDocument/2006/relationships/tags" Target="../tags/tag121.xml"/><Relationship Id="rId5" Type="http://schemas.openxmlformats.org/officeDocument/2006/relationships/tags" Target="../tags/tag122.xml"/><Relationship Id="rId6" Type="http://schemas.openxmlformats.org/officeDocument/2006/relationships/tags" Target="../tags/tag123.xml"/><Relationship Id="rId7" Type="http://schemas.openxmlformats.org/officeDocument/2006/relationships/slideLayout" Target="../slideLayouts/slideLayout5.xml"/><Relationship Id="rId8" Type="http://schemas.openxmlformats.org/officeDocument/2006/relationships/notesSlide" Target="../notesSlides/notesSlide15.xml"/><Relationship Id="rId9" Type="http://schemas.openxmlformats.org/officeDocument/2006/relationships/image" Target="../media/image54.png"/><Relationship Id="rId10" Type="http://schemas.openxmlformats.org/officeDocument/2006/relationships/image" Target="../media/image55.png"/><Relationship Id="rId1" Type="http://schemas.openxmlformats.org/officeDocument/2006/relationships/tags" Target="../tags/tag118.xml"/><Relationship Id="rId2" Type="http://schemas.openxmlformats.org/officeDocument/2006/relationships/tags" Target="../tags/tag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9.xml"/><Relationship Id="rId5" Type="http://schemas.openxmlformats.org/officeDocument/2006/relationships/notesSlide" Target="../notesSlides/notesSlide16.xml"/><Relationship Id="rId6" Type="http://schemas.openxmlformats.org/officeDocument/2006/relationships/image" Target="../media/image57.png"/><Relationship Id="rId1" Type="http://schemas.openxmlformats.org/officeDocument/2006/relationships/tags" Target="../tags/tag125.xml"/><Relationship Id="rId2" Type="http://schemas.microsoft.com/office/2007/relationships/media" Target="../media/media1.mp4"/></Relationships>
</file>

<file path=ppt/slides/_rels/slide19.xml.rels><?xml version="1.0" encoding="UTF-8" standalone="yes"?>
<Relationships xmlns="http://schemas.openxmlformats.org/package/2006/relationships"><Relationship Id="rId3" Type="http://schemas.openxmlformats.org/officeDocument/2006/relationships/tags" Target="../tags/tag129.xml"/><Relationship Id="rId4" Type="http://schemas.openxmlformats.org/officeDocument/2006/relationships/tags" Target="../tags/tag130.xml"/><Relationship Id="rId5" Type="http://schemas.openxmlformats.org/officeDocument/2006/relationships/tags" Target="../tags/tag131.xml"/><Relationship Id="rId6" Type="http://schemas.openxmlformats.org/officeDocument/2006/relationships/tags" Target="../tags/tag132.xml"/><Relationship Id="rId7" Type="http://schemas.openxmlformats.org/officeDocument/2006/relationships/tags" Target="../tags/tag133.xml"/><Relationship Id="rId8" Type="http://schemas.openxmlformats.org/officeDocument/2006/relationships/tags" Target="../tags/tag134.xml"/><Relationship Id="rId9" Type="http://schemas.openxmlformats.org/officeDocument/2006/relationships/slideLayout" Target="../slideLayouts/slideLayout9.xml"/><Relationship Id="rId10" Type="http://schemas.openxmlformats.org/officeDocument/2006/relationships/notesSlide" Target="../notesSlides/notesSlide17.xml"/><Relationship Id="rId11" Type="http://schemas.openxmlformats.org/officeDocument/2006/relationships/image" Target="../media/image9.png"/><Relationship Id="rId1" Type="http://schemas.openxmlformats.org/officeDocument/2006/relationships/tags" Target="../tags/tag127.xml"/><Relationship Id="rId2" Type="http://schemas.openxmlformats.org/officeDocument/2006/relationships/tags" Target="../tags/tag1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tags" Target="../tags/tag144.xml"/><Relationship Id="rId20" Type="http://schemas.openxmlformats.org/officeDocument/2006/relationships/image" Target="../media/image60.png"/><Relationship Id="rId21" Type="http://schemas.openxmlformats.org/officeDocument/2006/relationships/image" Target="../media/image61.gif"/><Relationship Id="rId10" Type="http://schemas.openxmlformats.org/officeDocument/2006/relationships/tags" Target="../tags/tag145.xml"/><Relationship Id="rId11" Type="http://schemas.openxmlformats.org/officeDocument/2006/relationships/tags" Target="../tags/tag146.xml"/><Relationship Id="rId12" Type="http://schemas.openxmlformats.org/officeDocument/2006/relationships/tags" Target="../tags/tag147.xml"/><Relationship Id="rId13" Type="http://schemas.openxmlformats.org/officeDocument/2006/relationships/tags" Target="../tags/tag148.xml"/><Relationship Id="rId14" Type="http://schemas.openxmlformats.org/officeDocument/2006/relationships/tags" Target="../tags/tag149.xml"/><Relationship Id="rId15" Type="http://schemas.openxmlformats.org/officeDocument/2006/relationships/slideLayout" Target="../slideLayouts/slideLayout9.xml"/><Relationship Id="rId16" Type="http://schemas.openxmlformats.org/officeDocument/2006/relationships/notesSlide" Target="../notesSlides/notesSlide18.xml"/><Relationship Id="rId17" Type="http://schemas.openxmlformats.org/officeDocument/2006/relationships/image" Target="../media/image58.png"/><Relationship Id="rId18" Type="http://schemas.openxmlformats.org/officeDocument/2006/relationships/image" Target="../media/image9.png"/><Relationship Id="rId19" Type="http://schemas.openxmlformats.org/officeDocument/2006/relationships/image" Target="../media/image59.png"/><Relationship Id="rId1" Type="http://schemas.openxmlformats.org/officeDocument/2006/relationships/tags" Target="../tags/tag136.xml"/><Relationship Id="rId2" Type="http://schemas.openxmlformats.org/officeDocument/2006/relationships/tags" Target="../tags/tag137.xml"/><Relationship Id="rId3" Type="http://schemas.openxmlformats.org/officeDocument/2006/relationships/tags" Target="../tags/tag138.xml"/><Relationship Id="rId4" Type="http://schemas.openxmlformats.org/officeDocument/2006/relationships/tags" Target="../tags/tag139.xml"/><Relationship Id="rId5" Type="http://schemas.openxmlformats.org/officeDocument/2006/relationships/tags" Target="../tags/tag140.xml"/><Relationship Id="rId6" Type="http://schemas.openxmlformats.org/officeDocument/2006/relationships/tags" Target="../tags/tag141.xml"/><Relationship Id="rId7" Type="http://schemas.openxmlformats.org/officeDocument/2006/relationships/tags" Target="../tags/tag142.xml"/><Relationship Id="rId8" Type="http://schemas.openxmlformats.org/officeDocument/2006/relationships/tags" Target="../tags/tag143.xml"/></Relationships>
</file>

<file path=ppt/slides/_rels/slide21.xml.rels><?xml version="1.0" encoding="UTF-8" standalone="yes"?>
<Relationships xmlns="http://schemas.openxmlformats.org/package/2006/relationships"><Relationship Id="rId9" Type="http://schemas.openxmlformats.org/officeDocument/2006/relationships/tags" Target="../tags/tag159.xml"/><Relationship Id="rId20" Type="http://schemas.openxmlformats.org/officeDocument/2006/relationships/image" Target="../media/image65.png"/><Relationship Id="rId10" Type="http://schemas.openxmlformats.org/officeDocument/2006/relationships/tags" Target="../tags/tag160.xml"/><Relationship Id="rId11" Type="http://schemas.openxmlformats.org/officeDocument/2006/relationships/tags" Target="../tags/tag161.xml"/><Relationship Id="rId12" Type="http://schemas.openxmlformats.org/officeDocument/2006/relationships/tags" Target="../tags/tag162.xml"/><Relationship Id="rId13" Type="http://schemas.openxmlformats.org/officeDocument/2006/relationships/tags" Target="../tags/tag163.xml"/><Relationship Id="rId14" Type="http://schemas.openxmlformats.org/officeDocument/2006/relationships/slideLayout" Target="../slideLayouts/slideLayout9.xml"/><Relationship Id="rId15" Type="http://schemas.openxmlformats.org/officeDocument/2006/relationships/notesSlide" Target="../notesSlides/notesSlide19.xml"/><Relationship Id="rId16" Type="http://schemas.openxmlformats.org/officeDocument/2006/relationships/image" Target="../media/image62.jpeg"/><Relationship Id="rId17" Type="http://schemas.openxmlformats.org/officeDocument/2006/relationships/image" Target="../media/image63.png"/><Relationship Id="rId18" Type="http://schemas.openxmlformats.org/officeDocument/2006/relationships/image" Target="../media/image9.png"/><Relationship Id="rId19" Type="http://schemas.openxmlformats.org/officeDocument/2006/relationships/image" Target="../media/image64.png"/><Relationship Id="rId1" Type="http://schemas.openxmlformats.org/officeDocument/2006/relationships/tags" Target="../tags/tag151.xml"/><Relationship Id="rId2" Type="http://schemas.openxmlformats.org/officeDocument/2006/relationships/tags" Target="../tags/tag152.xml"/><Relationship Id="rId3" Type="http://schemas.openxmlformats.org/officeDocument/2006/relationships/tags" Target="../tags/tag153.xml"/><Relationship Id="rId4" Type="http://schemas.openxmlformats.org/officeDocument/2006/relationships/tags" Target="../tags/tag154.xml"/><Relationship Id="rId5" Type="http://schemas.openxmlformats.org/officeDocument/2006/relationships/tags" Target="../tags/tag155.xml"/><Relationship Id="rId6" Type="http://schemas.openxmlformats.org/officeDocument/2006/relationships/tags" Target="../tags/tag156.xml"/><Relationship Id="rId7" Type="http://schemas.openxmlformats.org/officeDocument/2006/relationships/tags" Target="../tags/tag157.xml"/><Relationship Id="rId8" Type="http://schemas.openxmlformats.org/officeDocument/2006/relationships/tags" Target="../tags/tag158.xml"/></Relationships>
</file>

<file path=ppt/slides/_rels/slide22.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tags" Target="../tags/tag165.xml"/><Relationship Id="rId2" Type="http://schemas.openxmlformats.org/officeDocument/2006/relationships/tags" Target="../tags/tag166.xml"/><Relationship Id="rId3" Type="http://schemas.openxmlformats.org/officeDocument/2006/relationships/tags" Target="../tags/tag167.xml"/><Relationship Id="rId4" Type="http://schemas.openxmlformats.org/officeDocument/2006/relationships/tags" Target="../tags/tag168.xml"/><Relationship Id="rId5" Type="http://schemas.openxmlformats.org/officeDocument/2006/relationships/tags" Target="../tags/tag169.xml"/><Relationship Id="rId6" Type="http://schemas.openxmlformats.org/officeDocument/2006/relationships/tags" Target="../tags/tag170.xml"/><Relationship Id="rId7" Type="http://schemas.openxmlformats.org/officeDocument/2006/relationships/slideLayout" Target="../slideLayouts/slideLayout9.xml"/><Relationship Id="rId8" Type="http://schemas.openxmlformats.org/officeDocument/2006/relationships/notesSlide" Target="../notesSlides/notesSlide20.xml"/><Relationship Id="rId9" Type="http://schemas.openxmlformats.org/officeDocument/2006/relationships/image" Target="../media/image66.png"/><Relationship Id="rId10"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69.jpeg"/><Relationship Id="rId5" Type="http://schemas.microsoft.com/office/2007/relationships/hdphoto" Target="../media/hdphoto5.wdp"/><Relationship Id="rId1" Type="http://schemas.openxmlformats.org/officeDocument/2006/relationships/tags" Target="../tags/tag172.x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pn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slideLayout" Target="../slideLayouts/slideLayout5.xml"/><Relationship Id="rId9" Type="http://schemas.openxmlformats.org/officeDocument/2006/relationships/notesSlide" Target="../notesSlides/notesSlide2.xml"/><Relationship Id="rId10" Type="http://schemas.openxmlformats.org/officeDocument/2006/relationships/image" Target="../media/image3.jpeg"/></Relationships>
</file>

<file path=ppt/slides/_rels/slide4.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tags" Target="../tags/tag16.xml"/><Relationship Id="rId8" Type="http://schemas.openxmlformats.org/officeDocument/2006/relationships/slideLayout" Target="../slideLayouts/slideLayout5.xml"/><Relationship Id="rId9" Type="http://schemas.openxmlformats.org/officeDocument/2006/relationships/notesSlide" Target="../notesSlides/notesSlide3.xml"/><Relationship Id="rId10"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slideLayout" Target="../slideLayouts/slideLayout5.xml"/><Relationship Id="rId6" Type="http://schemas.openxmlformats.org/officeDocument/2006/relationships/notesSlide" Target="../notesSlides/notesSlide4.xml"/><Relationship Id="rId7" Type="http://schemas.openxmlformats.org/officeDocument/2006/relationships/image" Target="../media/image10.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tags" Target="../tags/tag18.xml"/><Relationship Id="rId2"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slideLayout" Target="../slideLayouts/slideLayout5.xml"/><Relationship Id="rId6" Type="http://schemas.openxmlformats.org/officeDocument/2006/relationships/notesSlide" Target="../notesSlides/notesSlide5.xml"/><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tags" Target="../tags/tag23.xml"/><Relationship Id="rId2" Type="http://schemas.openxmlformats.org/officeDocument/2006/relationships/tags" Target="../tags/tag24.xml"/></Relationships>
</file>

<file path=ppt/slides/_rels/slide7.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5.png"/><Relationship Id="rId23" Type="http://schemas.openxmlformats.org/officeDocument/2006/relationships/image" Target="../media/image4.pn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slideLayout" Target="../slideLayouts/slideLayout5.xml"/><Relationship Id="rId14" Type="http://schemas.openxmlformats.org/officeDocument/2006/relationships/notesSlide" Target="../notesSlides/notesSlide6.xml"/><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jpeg"/><Relationship Id="rId19" Type="http://schemas.openxmlformats.org/officeDocument/2006/relationships/image" Target="../media/image17.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8.xml.rels><?xml version="1.0" encoding="UTF-8" standalone="yes"?>
<Relationships xmlns="http://schemas.openxmlformats.org/package/2006/relationships"><Relationship Id="rId9" Type="http://schemas.openxmlformats.org/officeDocument/2006/relationships/tags" Target="../tags/tag49.xml"/><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pn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png"/><Relationship Id="rId28" Type="http://schemas.openxmlformats.org/officeDocument/2006/relationships/image" Target="../media/image29.png"/><Relationship Id="rId29" Type="http://schemas.openxmlformats.org/officeDocument/2006/relationships/image" Target="../media/image4.png"/><Relationship Id="rId30" Type="http://schemas.openxmlformats.org/officeDocument/2006/relationships/image" Target="../media/image5.png"/><Relationship Id="rId31" Type="http://schemas.openxmlformats.org/officeDocument/2006/relationships/image" Target="../media/image30.png"/><Relationship Id="rId32" Type="http://schemas.openxmlformats.org/officeDocument/2006/relationships/image" Target="../media/image31.png"/><Relationship Id="rId10" Type="http://schemas.openxmlformats.org/officeDocument/2006/relationships/tags" Target="../tags/tag50.xml"/><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slideLayout" Target="../slideLayouts/slideLayout5.xml"/><Relationship Id="rId17" Type="http://schemas.openxmlformats.org/officeDocument/2006/relationships/notesSlide" Target="../notesSlides/notesSlide7.xml"/><Relationship Id="rId18" Type="http://schemas.openxmlformats.org/officeDocument/2006/relationships/image" Target="../media/image20.png"/><Relationship Id="rId19" Type="http://schemas.microsoft.com/office/2007/relationships/hdphoto" Target="../media/hdphoto1.wdp"/><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s>
</file>

<file path=ppt/slides/_rels/slide9.xml.rels><?xml version="1.0" encoding="UTF-8" standalone="yes"?>
<Relationships xmlns="http://schemas.openxmlformats.org/package/2006/relationships"><Relationship Id="rId11" Type="http://schemas.openxmlformats.org/officeDocument/2006/relationships/slideLayout" Target="../slideLayouts/slideLayout5.xml"/><Relationship Id="rId12" Type="http://schemas.openxmlformats.org/officeDocument/2006/relationships/notesSlide" Target="../notesSlides/notesSlide8.xml"/><Relationship Id="rId13" Type="http://schemas.openxmlformats.org/officeDocument/2006/relationships/image" Target="../media/image32.png"/><Relationship Id="rId14" Type="http://schemas.openxmlformats.org/officeDocument/2006/relationships/image" Target="../media/image17.png"/><Relationship Id="rId15" Type="http://schemas.openxmlformats.org/officeDocument/2006/relationships/image" Target="../media/image15.png"/><Relationship Id="rId16" Type="http://schemas.openxmlformats.org/officeDocument/2006/relationships/image" Target="../media/image13.png"/><Relationship Id="rId17" Type="http://schemas.openxmlformats.org/officeDocument/2006/relationships/image" Target="../media/image9.png"/><Relationship Id="rId18" Type="http://schemas.openxmlformats.org/officeDocument/2006/relationships/image" Target="../media/image4.png"/><Relationship Id="rId19" Type="http://schemas.openxmlformats.org/officeDocument/2006/relationships/image" Target="../media/image5.png"/><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 Id="rId9" Type="http://schemas.openxmlformats.org/officeDocument/2006/relationships/tags" Target="../tags/tag65.xml"/><Relationship Id="rId10"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ndation for Developers 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93409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C:\Users\simon\AppData\Local\Temp\VMwareDnD\df6f0c00\iStock_000017158446XSmall.jpg"/>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0" y="-7045"/>
            <a:ext cx="9227833" cy="688060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Documents and Settings\carlosm\My Documents\My Pictures\Microsoft Clip Organizer\j0435242.png"/>
          <p:cNvPicPr>
            <a:picLocks noChangeAspect="1" noChangeArrowheads="1"/>
          </p:cNvPicPr>
          <p:nvPr>
            <p:custDataLst>
              <p:tags r:id="rId3"/>
            </p:custDataLst>
          </p:nvPr>
        </p:nvPicPr>
        <p:blipFill>
          <a:blip r:embed="rId20" cstate="print"/>
          <a:srcRect/>
          <a:stretch>
            <a:fillRect/>
          </a:stretch>
        </p:blipFill>
        <p:spPr bwMode="auto">
          <a:xfrm flipH="1">
            <a:off x="1241630" y="436155"/>
            <a:ext cx="990428" cy="1819659"/>
          </a:xfrm>
          <a:prstGeom prst="rect">
            <a:avLst/>
          </a:prstGeom>
          <a:noFill/>
        </p:spPr>
      </p:pic>
      <p:pic>
        <p:nvPicPr>
          <p:cNvPr id="92" name="PPTShape_11" descr="C:\Documents and Settings\carlosm\My Documents\My Pictures\Microsoft Clip Organizer\j0435242.png"/>
          <p:cNvPicPr>
            <a:picLocks noChangeAspect="1" noChangeArrowheads="1"/>
          </p:cNvPicPr>
          <p:nvPr>
            <p:custDataLst>
              <p:tags r:id="rId4"/>
            </p:custDataLst>
          </p:nvPr>
        </p:nvPicPr>
        <p:blipFill>
          <a:blip r:embed="rId20" cstate="print"/>
          <a:srcRect/>
          <a:stretch>
            <a:fillRect/>
          </a:stretch>
        </p:blipFill>
        <p:spPr bwMode="auto">
          <a:xfrm flipH="1">
            <a:off x="1826695" y="436155"/>
            <a:ext cx="990428" cy="1819659"/>
          </a:xfrm>
          <a:prstGeom prst="rect">
            <a:avLst/>
          </a:prstGeom>
          <a:noFill/>
        </p:spPr>
      </p:pic>
      <p:pic>
        <p:nvPicPr>
          <p:cNvPr id="81" name="PPTShape_0" descr="C:\Documents and Settings\carlosm\My Documents\My Pictures\Microsoft Clip Organizer\j0435242.png"/>
          <p:cNvPicPr>
            <a:picLocks noChangeAspect="1" noChangeArrowheads="1"/>
          </p:cNvPicPr>
          <p:nvPr>
            <p:custDataLst>
              <p:tags r:id="rId5"/>
            </p:custDataLst>
          </p:nvPr>
        </p:nvPicPr>
        <p:blipFill>
          <a:blip r:embed="rId20" cstate="print"/>
          <a:srcRect/>
          <a:stretch>
            <a:fillRect/>
          </a:stretch>
        </p:blipFill>
        <p:spPr bwMode="auto">
          <a:xfrm flipH="1">
            <a:off x="3716587" y="436155"/>
            <a:ext cx="990428" cy="1819659"/>
          </a:xfrm>
          <a:prstGeom prst="rect">
            <a:avLst/>
          </a:prstGeom>
          <a:noFill/>
        </p:spPr>
      </p:pic>
      <p:pic>
        <p:nvPicPr>
          <p:cNvPr id="82" name="PPTShape_1" descr="C:\Documents and Settings\carlosm\My Documents\My Pictures\Microsoft Clip Organizer\j0435242.png"/>
          <p:cNvPicPr>
            <a:picLocks noChangeAspect="1" noChangeArrowheads="1"/>
          </p:cNvPicPr>
          <p:nvPr>
            <p:custDataLst>
              <p:tags r:id="rId6"/>
            </p:custDataLst>
          </p:nvPr>
        </p:nvPicPr>
        <p:blipFill>
          <a:blip r:embed="rId20" cstate="print"/>
          <a:srcRect/>
          <a:stretch>
            <a:fillRect/>
          </a:stretch>
        </p:blipFill>
        <p:spPr bwMode="auto">
          <a:xfrm flipH="1">
            <a:off x="4301652" y="436155"/>
            <a:ext cx="990428" cy="1819659"/>
          </a:xfrm>
          <a:prstGeom prst="rect">
            <a:avLst/>
          </a:prstGeom>
          <a:noFill/>
        </p:spPr>
      </p:pic>
      <p:pic>
        <p:nvPicPr>
          <p:cNvPr id="84" name="PPTShape_2" descr="C:\Documents and Settings\carlosm\My Documents\My Pictures\Microsoft Clip Organizer\j0435242.png"/>
          <p:cNvPicPr>
            <a:picLocks noChangeAspect="1" noChangeArrowheads="1"/>
          </p:cNvPicPr>
          <p:nvPr>
            <p:custDataLst>
              <p:tags r:id="rId7"/>
            </p:custDataLst>
          </p:nvPr>
        </p:nvPicPr>
        <p:blipFill>
          <a:blip r:embed="rId20" cstate="print"/>
          <a:srcRect/>
          <a:stretch>
            <a:fillRect/>
          </a:stretch>
        </p:blipFill>
        <p:spPr bwMode="auto">
          <a:xfrm flipH="1">
            <a:off x="6507215" y="436155"/>
            <a:ext cx="990428" cy="1819659"/>
          </a:xfrm>
          <a:prstGeom prst="rect">
            <a:avLst/>
          </a:prstGeom>
          <a:noFill/>
        </p:spPr>
      </p:pic>
      <p:pic>
        <p:nvPicPr>
          <p:cNvPr id="85" name="PPTShape_3" descr="C:\Documents and Settings\carlosm\My Documents\My Pictures\Microsoft Clip Organizer\j0435242.png"/>
          <p:cNvPicPr>
            <a:picLocks noChangeAspect="1" noChangeArrowheads="1"/>
          </p:cNvPicPr>
          <p:nvPr>
            <p:custDataLst>
              <p:tags r:id="rId8"/>
            </p:custDataLst>
          </p:nvPr>
        </p:nvPicPr>
        <p:blipFill>
          <a:blip r:embed="rId20" cstate="print"/>
          <a:srcRect/>
          <a:stretch>
            <a:fillRect/>
          </a:stretch>
        </p:blipFill>
        <p:spPr bwMode="auto">
          <a:xfrm flipH="1">
            <a:off x="7092280" y="436155"/>
            <a:ext cx="990428" cy="1819659"/>
          </a:xfrm>
          <a:prstGeom prst="rect">
            <a:avLst/>
          </a:prstGeom>
          <a:noFill/>
        </p:spPr>
      </p:pic>
      <p:grpSp>
        <p:nvGrpSpPr>
          <p:cNvPr id="2" name="Group 1"/>
          <p:cNvGrpSpPr/>
          <p:nvPr>
            <p:custDataLst>
              <p:tags r:id="rId9"/>
            </p:custDataLst>
          </p:nvPr>
        </p:nvGrpSpPr>
        <p:grpSpPr>
          <a:xfrm>
            <a:off x="1283792" y="3969060"/>
            <a:ext cx="6423928" cy="2594689"/>
            <a:chOff x="1283792" y="3969060"/>
            <a:chExt cx="6423928" cy="2594689"/>
          </a:xfrm>
        </p:grpSpPr>
        <p:grpSp>
          <p:nvGrpSpPr>
            <p:cNvPr id="6" name="Group 5"/>
            <p:cNvGrpSpPr/>
            <p:nvPr/>
          </p:nvGrpSpPr>
          <p:grpSpPr>
            <a:xfrm>
              <a:off x="1283792" y="3969060"/>
              <a:ext cx="3014128" cy="2594689"/>
              <a:chOff x="3028932" y="1664804"/>
              <a:chExt cx="3014128" cy="2594689"/>
            </a:xfrm>
          </p:grpSpPr>
          <p:grpSp>
            <p:nvGrpSpPr>
              <p:cNvPr id="87" name="Group 86"/>
              <p:cNvGrpSpPr/>
              <p:nvPr>
                <p:custDataLst>
                  <p:tags r:id="rId14"/>
                </p:custDataLst>
              </p:nvPr>
            </p:nvGrpSpPr>
            <p:grpSpPr>
              <a:xfrm>
                <a:off x="4427984" y="1880828"/>
                <a:ext cx="1615076" cy="1945320"/>
                <a:chOff x="3491880" y="1638690"/>
                <a:chExt cx="2016224" cy="2428492"/>
              </a:xfrm>
            </p:grpSpPr>
            <p:pic>
              <p:nvPicPr>
                <p:cNvPr id="88" name="Picture 87" descr="C:\Users\simon\Desktop\saonline - Simon\02 Architecture\02 Slides\29 Man19.png"/>
                <p:cNvPicPr>
                  <a:picLocks noChangeAspect="1" noChangeArrowheads="1"/>
                </p:cNvPicPr>
                <p:nvPr/>
              </p:nvPicPr>
              <p:blipFill>
                <a:blip r:embed="rId21" cstate="print"/>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89" name="Picture 88"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90" name="Picture 89"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95" name="Picture 94"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96" name="Picture 95"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97" name="Picture 96"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98" name="Picture 97"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99" name="Picture 98"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nvGrpSpPr>
              <p:cNvPr id="100" name="Group 99"/>
              <p:cNvGrpSpPr/>
              <p:nvPr>
                <p:custDataLst>
                  <p:tags r:id="rId15"/>
                </p:custDataLst>
              </p:nvPr>
            </p:nvGrpSpPr>
            <p:grpSpPr>
              <a:xfrm>
                <a:off x="3028932" y="1664804"/>
                <a:ext cx="1615076" cy="1945320"/>
                <a:chOff x="3491880" y="1638690"/>
                <a:chExt cx="2016224" cy="2428492"/>
              </a:xfrm>
            </p:grpSpPr>
            <p:pic>
              <p:nvPicPr>
                <p:cNvPr id="101" name="Picture 100" descr="C:\Users\simon\Desktop\saonline - Simon\02 Architecture\02 Slides\29 Man19.png"/>
                <p:cNvPicPr>
                  <a:picLocks noChangeAspect="1" noChangeArrowheads="1"/>
                </p:cNvPicPr>
                <p:nvPr/>
              </p:nvPicPr>
              <p:blipFill>
                <a:blip r:embed="rId22" cstate="print">
                  <a:extLst>
                    <a:ext uri="{BEBA8EAE-BF5A-486C-A8C5-ECC9F3942E4B}">
                      <a14:imgProps xmlns:a14="http://schemas.microsoft.com/office/drawing/2010/main">
                        <a14:imgLayer r:embed="rId23">
                          <a14:imgEffect>
                            <a14:artisticTexturizer/>
                          </a14:imgEffect>
                        </a14:imgLayer>
                      </a14:imgProps>
                    </a:ext>
                  </a:extLst>
                </a:blip>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102" name="Picture 101"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103" name="Picture 102"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104" name="Picture 103"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105" name="Picture 104"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106" name="Picture 105"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107" name="Picture 106"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108" name="Picture 107"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nvGrpSpPr>
              <p:cNvPr id="109" name="Group 108"/>
              <p:cNvGrpSpPr/>
              <p:nvPr>
                <p:custDataLst>
                  <p:tags r:id="rId16"/>
                </p:custDataLst>
              </p:nvPr>
            </p:nvGrpSpPr>
            <p:grpSpPr>
              <a:xfrm>
                <a:off x="3713008" y="2314173"/>
                <a:ext cx="1615076" cy="1945320"/>
                <a:chOff x="3491880" y="1638690"/>
                <a:chExt cx="2016224" cy="2428492"/>
              </a:xfrm>
            </p:grpSpPr>
            <p:pic>
              <p:nvPicPr>
                <p:cNvPr id="110" name="Picture 109" descr="C:\Users\simon\Desktop\saonline - Simon\02 Architecture\02 Slides\29 Man19.png"/>
                <p:cNvPicPr>
                  <a:picLocks noChangeAspect="1" noChangeArrowheads="1"/>
                </p:cNvPicPr>
                <p:nvPr/>
              </p:nvPicPr>
              <p:blipFill>
                <a:blip r:embed="rId21" cstate="print"/>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111" name="Picture 110"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112" name="Picture 111"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113" name="Picture 112"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114" name="Picture 113"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115" name="Picture 114"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116" name="Picture 115"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117" name="Picture 116"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grpSp>
          <p:nvGrpSpPr>
            <p:cNvPr id="118" name="Group 117"/>
            <p:cNvGrpSpPr/>
            <p:nvPr/>
          </p:nvGrpSpPr>
          <p:grpSpPr>
            <a:xfrm>
              <a:off x="4693592" y="3969060"/>
              <a:ext cx="3014128" cy="2594689"/>
              <a:chOff x="3028932" y="1664804"/>
              <a:chExt cx="3014128" cy="2594689"/>
            </a:xfrm>
          </p:grpSpPr>
          <p:grpSp>
            <p:nvGrpSpPr>
              <p:cNvPr id="119" name="Group 118"/>
              <p:cNvGrpSpPr/>
              <p:nvPr>
                <p:custDataLst>
                  <p:tags r:id="rId11"/>
                </p:custDataLst>
              </p:nvPr>
            </p:nvGrpSpPr>
            <p:grpSpPr>
              <a:xfrm>
                <a:off x="4427984" y="1880828"/>
                <a:ext cx="1615076" cy="1945320"/>
                <a:chOff x="3491880" y="1638690"/>
                <a:chExt cx="2016224" cy="2428492"/>
              </a:xfrm>
            </p:grpSpPr>
            <p:pic>
              <p:nvPicPr>
                <p:cNvPr id="138" name="Picture 137" descr="C:\Users\simon\Desktop\saonline - Simon\02 Architecture\02 Slides\29 Man19.png"/>
                <p:cNvPicPr>
                  <a:picLocks noChangeAspect="1" noChangeArrowheads="1"/>
                </p:cNvPicPr>
                <p:nvPr/>
              </p:nvPicPr>
              <p:blipFill>
                <a:blip r:embed="rId21" cstate="print"/>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139" name="Picture 138"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140" name="Picture 139"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141" name="Picture 140"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142" name="Picture 141"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143" name="Picture 142"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144" name="Picture 143"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145" name="Picture 144"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nvGrpSpPr>
              <p:cNvPr id="120" name="Group 119"/>
              <p:cNvGrpSpPr/>
              <p:nvPr>
                <p:custDataLst>
                  <p:tags r:id="rId12"/>
                </p:custDataLst>
              </p:nvPr>
            </p:nvGrpSpPr>
            <p:grpSpPr>
              <a:xfrm>
                <a:off x="3028932" y="1664804"/>
                <a:ext cx="1615076" cy="1945320"/>
                <a:chOff x="3491880" y="1638690"/>
                <a:chExt cx="2016224" cy="2428492"/>
              </a:xfrm>
            </p:grpSpPr>
            <p:pic>
              <p:nvPicPr>
                <p:cNvPr id="130" name="Picture 129" descr="C:\Users\simon\Desktop\saonline - Simon\02 Architecture\02 Slides\29 Man19.png"/>
                <p:cNvPicPr>
                  <a:picLocks noChangeAspect="1" noChangeArrowheads="1"/>
                </p:cNvPicPr>
                <p:nvPr/>
              </p:nvPicPr>
              <p:blipFill>
                <a:blip r:embed="rId22" cstate="print">
                  <a:extLst>
                    <a:ext uri="{BEBA8EAE-BF5A-486C-A8C5-ECC9F3942E4B}">
                      <a14:imgProps xmlns:a14="http://schemas.microsoft.com/office/drawing/2010/main">
                        <a14:imgLayer r:embed="rId23">
                          <a14:imgEffect>
                            <a14:artisticTexturizer/>
                          </a14:imgEffect>
                        </a14:imgLayer>
                      </a14:imgProps>
                    </a:ext>
                  </a:extLst>
                </a:blip>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131" name="Picture 130"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132" name="Picture 131"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133" name="Picture 132"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134" name="Picture 133"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135" name="Picture 134"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136" name="Picture 135"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137" name="Picture 136"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nvGrpSpPr>
              <p:cNvPr id="121" name="Group 120"/>
              <p:cNvGrpSpPr/>
              <p:nvPr>
                <p:custDataLst>
                  <p:tags r:id="rId13"/>
                </p:custDataLst>
              </p:nvPr>
            </p:nvGrpSpPr>
            <p:grpSpPr>
              <a:xfrm>
                <a:off x="3713008" y="2314173"/>
                <a:ext cx="1615076" cy="1945320"/>
                <a:chOff x="3491880" y="1638690"/>
                <a:chExt cx="2016224" cy="2428492"/>
              </a:xfrm>
            </p:grpSpPr>
            <p:pic>
              <p:nvPicPr>
                <p:cNvPr id="122" name="Picture 121" descr="C:\Users\simon\Desktop\saonline - Simon\02 Architecture\02 Slides\29 Man19.png"/>
                <p:cNvPicPr>
                  <a:picLocks noChangeAspect="1" noChangeArrowheads="1"/>
                </p:cNvPicPr>
                <p:nvPr/>
              </p:nvPicPr>
              <p:blipFill>
                <a:blip r:embed="rId21" cstate="print"/>
                <a:srcRect/>
                <a:stretch>
                  <a:fillRect/>
                </a:stretch>
              </p:blipFill>
              <p:spPr bwMode="auto">
                <a:xfrm>
                  <a:off x="3491880" y="1638690"/>
                  <a:ext cx="792088" cy="1214246"/>
                </a:xfrm>
                <a:prstGeom prst="rect">
                  <a:avLst/>
                </a:prstGeom>
                <a:ln>
                  <a:noFill/>
                </a:ln>
                <a:effectLst>
                  <a:outerShdw blurRad="292100" dist="139700" dir="2700000" algn="tl" rotWithShape="0">
                    <a:srgbClr val="333333">
                      <a:alpha val="65000"/>
                    </a:srgbClr>
                  </a:outerShdw>
                </a:effectLst>
              </p:spPr>
            </p:pic>
            <p:pic>
              <p:nvPicPr>
                <p:cNvPr id="123" name="Picture 122" descr="C:\Users\simon\Desktop\saonline - Simon\02 Architecture\02 Slides\29 Man19.png"/>
                <p:cNvPicPr>
                  <a:picLocks noChangeAspect="1" noChangeArrowheads="1"/>
                </p:cNvPicPr>
                <p:nvPr/>
              </p:nvPicPr>
              <p:blipFill>
                <a:blip r:embed="rId21" cstate="print"/>
                <a:srcRect/>
                <a:stretch>
                  <a:fillRect/>
                </a:stretch>
              </p:blipFill>
              <p:spPr bwMode="auto">
                <a:xfrm>
                  <a:off x="4067944" y="1638690"/>
                  <a:ext cx="792088" cy="1214246"/>
                </a:xfrm>
                <a:prstGeom prst="rect">
                  <a:avLst/>
                </a:prstGeom>
                <a:ln>
                  <a:noFill/>
                </a:ln>
                <a:effectLst>
                  <a:outerShdw blurRad="292100" dist="139700" dir="2700000" algn="tl" rotWithShape="0">
                    <a:srgbClr val="333333">
                      <a:alpha val="65000"/>
                    </a:srgbClr>
                  </a:outerShdw>
                </a:effectLst>
              </p:spPr>
            </p:pic>
            <p:pic>
              <p:nvPicPr>
                <p:cNvPr id="124" name="Picture 123" descr="C:\Users\simon\Desktop\saonline - Simon\02 Architecture\02 Slides\29 Man19.png"/>
                <p:cNvPicPr>
                  <a:picLocks noChangeAspect="1" noChangeArrowheads="1"/>
                </p:cNvPicPr>
                <p:nvPr/>
              </p:nvPicPr>
              <p:blipFill>
                <a:blip r:embed="rId21" cstate="print"/>
                <a:srcRect/>
                <a:stretch>
                  <a:fillRect/>
                </a:stretch>
              </p:blipFill>
              <p:spPr bwMode="auto">
                <a:xfrm>
                  <a:off x="3635896" y="2204864"/>
                  <a:ext cx="792088" cy="1214246"/>
                </a:xfrm>
                <a:prstGeom prst="rect">
                  <a:avLst/>
                </a:prstGeom>
                <a:ln>
                  <a:noFill/>
                </a:ln>
                <a:effectLst>
                  <a:outerShdw blurRad="292100" dist="139700" dir="2700000" algn="tl" rotWithShape="0">
                    <a:srgbClr val="333333">
                      <a:alpha val="65000"/>
                    </a:srgbClr>
                  </a:outerShdw>
                </a:effectLst>
              </p:spPr>
            </p:pic>
            <p:pic>
              <p:nvPicPr>
                <p:cNvPr id="125" name="Picture 124" descr="C:\Users\simon\Desktop\saonline - Simon\02 Architecture\02 Slides\29 Man19.png"/>
                <p:cNvPicPr>
                  <a:picLocks noChangeAspect="1" noChangeArrowheads="1"/>
                </p:cNvPicPr>
                <p:nvPr/>
              </p:nvPicPr>
              <p:blipFill>
                <a:blip r:embed="rId21" cstate="print"/>
                <a:srcRect/>
                <a:stretch>
                  <a:fillRect/>
                </a:stretch>
              </p:blipFill>
              <p:spPr bwMode="auto">
                <a:xfrm>
                  <a:off x="4283968" y="2214754"/>
                  <a:ext cx="792088" cy="1214246"/>
                </a:xfrm>
                <a:prstGeom prst="rect">
                  <a:avLst/>
                </a:prstGeom>
                <a:ln>
                  <a:noFill/>
                </a:ln>
                <a:effectLst>
                  <a:outerShdw blurRad="292100" dist="139700" dir="2700000" algn="tl" rotWithShape="0">
                    <a:srgbClr val="333333">
                      <a:alpha val="65000"/>
                    </a:srgbClr>
                  </a:outerShdw>
                </a:effectLst>
              </p:spPr>
            </p:pic>
            <p:pic>
              <p:nvPicPr>
                <p:cNvPr id="126" name="Picture 125"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1710698"/>
                  <a:ext cx="792088" cy="1214246"/>
                </a:xfrm>
                <a:prstGeom prst="rect">
                  <a:avLst/>
                </a:prstGeom>
                <a:ln>
                  <a:noFill/>
                </a:ln>
                <a:effectLst>
                  <a:outerShdw blurRad="292100" dist="139700" dir="2700000" algn="tl" rotWithShape="0">
                    <a:srgbClr val="333333">
                      <a:alpha val="65000"/>
                    </a:srgbClr>
                  </a:outerShdw>
                </a:effectLst>
              </p:spPr>
            </p:pic>
            <p:pic>
              <p:nvPicPr>
                <p:cNvPr id="127" name="Picture 126" descr="C:\Users\simon\Desktop\saonline - Simon\02 Architecture\02 Slides\29 Man19.png"/>
                <p:cNvPicPr>
                  <a:picLocks noChangeAspect="1" noChangeArrowheads="1"/>
                </p:cNvPicPr>
                <p:nvPr/>
              </p:nvPicPr>
              <p:blipFill>
                <a:blip r:embed="rId21" cstate="print"/>
                <a:srcRect/>
                <a:stretch>
                  <a:fillRect/>
                </a:stretch>
              </p:blipFill>
              <p:spPr bwMode="auto">
                <a:xfrm>
                  <a:off x="4716016" y="2286762"/>
                  <a:ext cx="792088" cy="1214246"/>
                </a:xfrm>
                <a:prstGeom prst="rect">
                  <a:avLst/>
                </a:prstGeom>
                <a:ln>
                  <a:noFill/>
                </a:ln>
                <a:effectLst>
                  <a:outerShdw blurRad="292100" dist="139700" dir="2700000" algn="tl" rotWithShape="0">
                    <a:srgbClr val="333333">
                      <a:alpha val="65000"/>
                    </a:srgbClr>
                  </a:outerShdw>
                </a:effectLst>
              </p:spPr>
            </p:pic>
            <p:pic>
              <p:nvPicPr>
                <p:cNvPr id="128" name="Picture 127" descr="C:\Users\simon\Desktop\saonline - Simon\02 Architecture\02 Slides\29 Man19.png"/>
                <p:cNvPicPr>
                  <a:picLocks noChangeAspect="1" noChangeArrowheads="1"/>
                </p:cNvPicPr>
                <p:nvPr/>
              </p:nvPicPr>
              <p:blipFill>
                <a:blip r:embed="rId21" cstate="print"/>
                <a:srcRect/>
                <a:stretch>
                  <a:fillRect/>
                </a:stretch>
              </p:blipFill>
              <p:spPr bwMode="auto">
                <a:xfrm>
                  <a:off x="3851920" y="2646802"/>
                  <a:ext cx="792088" cy="1214246"/>
                </a:xfrm>
                <a:prstGeom prst="rect">
                  <a:avLst/>
                </a:prstGeom>
                <a:ln>
                  <a:noFill/>
                </a:ln>
                <a:effectLst>
                  <a:outerShdw blurRad="292100" dist="139700" dir="2700000" algn="tl" rotWithShape="0">
                    <a:srgbClr val="333333">
                      <a:alpha val="65000"/>
                    </a:srgbClr>
                  </a:outerShdw>
                </a:effectLst>
              </p:spPr>
            </p:pic>
            <p:pic>
              <p:nvPicPr>
                <p:cNvPr id="129" name="Picture 128" descr="C:\Users\simon\Desktop\saonline - Simon\02 Architecture\02 Slides\29 Man19.png"/>
                <p:cNvPicPr>
                  <a:picLocks noChangeAspect="1" noChangeArrowheads="1"/>
                </p:cNvPicPr>
                <p:nvPr/>
              </p:nvPicPr>
              <p:blipFill>
                <a:blip r:embed="rId21" cstate="print"/>
                <a:srcRect/>
                <a:stretch>
                  <a:fillRect/>
                </a:stretch>
              </p:blipFill>
              <p:spPr bwMode="auto">
                <a:xfrm>
                  <a:off x="4355976" y="2852936"/>
                  <a:ext cx="792088" cy="1214246"/>
                </a:xfrm>
                <a:prstGeom prst="rect">
                  <a:avLst/>
                </a:prstGeom>
                <a:ln>
                  <a:noFill/>
                </a:ln>
                <a:effectLst>
                  <a:outerShdw blurRad="292100" dist="139700" dir="2700000" algn="tl" rotWithShape="0">
                    <a:srgbClr val="333333">
                      <a:alpha val="65000"/>
                    </a:srgbClr>
                  </a:outerShdw>
                </a:effectLst>
              </p:spPr>
            </p:pic>
          </p:grpSp>
        </p:grpSp>
      </p:grpSp>
      <p:pic>
        <p:nvPicPr>
          <p:cNvPr id="99333" name="Picture 5" descr="C:\Users\simon\AppData\Local\Temp\VMwareDnD\cd6e3a4b\Multiple documents.png"/>
          <p:cNvPicPr>
            <a:picLocks noChangeAspect="1" noChangeArrowheads="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a:off x="1116410" y="2168860"/>
            <a:ext cx="6920975" cy="15241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0866482"/>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9333"/>
                                        </p:tgtEl>
                                        <p:attrNameLst>
                                          <p:attrName>style.visibility</p:attrName>
                                        </p:attrNameLst>
                                      </p:cBhvr>
                                      <p:to>
                                        <p:strVal val="visible"/>
                                      </p:to>
                                    </p:set>
                                    <p:animEffect transition="in" filter="fade">
                                      <p:cBhvr>
                                        <p:cTn id="17" dur="500"/>
                                        <p:tgtEl>
                                          <p:spTgt spid="9933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C:\Users\simon\AppData\Local\Temp\VMwareDnD\d3de5690\iStock_000020414782Small.jpg"/>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15441" y="-1"/>
            <a:ext cx="11478380" cy="6849059"/>
          </a:xfrm>
          <a:prstGeom prst="rect">
            <a:avLst/>
          </a:prstGeom>
          <a:noFill/>
          <a:extLst>
            <a:ext uri="{909E8E84-426E-40dd-AFC4-6F175D3DCCD1}">
              <a14:hiddenFill xmlns:a14="http://schemas.microsoft.com/office/drawing/2010/main">
                <a:solidFill>
                  <a:srgbClr val="FFFFFF"/>
                </a:solidFill>
              </a14:hiddenFill>
            </a:ext>
          </a:extLst>
        </p:spPr>
      </p:pic>
      <p:pic>
        <p:nvPicPr>
          <p:cNvPr id="99335" name="Picture 7" descr="C:\Users\simon\AppData\Local\Temp\VMwareDnD\8e2bf3ad\Java.png"/>
          <p:cNvPicPr>
            <a:picLocks noChangeAspect="1" noChangeArrowheads="1"/>
          </p:cNvPicPr>
          <p:nvPr>
            <p:custDataLst>
              <p:tags r:id="rId3"/>
            </p:custDataLst>
          </p:nvPr>
        </p:nvPicPr>
        <p:blipFill>
          <a:blip r:embed="rId15">
            <a:extLst>
              <a:ext uri="{BEBA8EAE-BF5A-486C-A8C5-ECC9F3942E4B}">
                <a14:imgProps xmlns:a14="http://schemas.microsoft.com/office/drawing/2010/main">
                  <a14:imgLayer r:embed="rId16">
                    <a14:imgEffect>
                      <a14:colorTemperature colorTemp="7200"/>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636785" y="192689"/>
            <a:ext cx="3191300" cy="5936611"/>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C:\Users\simon\AppData\Local\Temp\VMwareDnD\4ad5f552\ECM 4.png"/>
          <p:cNvPicPr>
            <a:picLocks noChangeAspect="1" noChangeArrowheads="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6323854" y="1157082"/>
            <a:ext cx="2793651" cy="1396825"/>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descr="C:\Users\simon\AppData\Local\Temp\VMwareDnD\05a16f09\ECM 5.png"/>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6323854" y="2873636"/>
            <a:ext cx="2793651" cy="1396825"/>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C:\Users\simon\AppData\Local\Temp\VMwareDnD\07226885\ECM 6.png"/>
          <p:cNvPicPr>
            <a:picLocks noChangeAspect="1" noChangeArrowheads="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6323854" y="4590189"/>
            <a:ext cx="2793651" cy="1396825"/>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C:\Users\simon\AppData\Local\Temp\VMwareDnD\5a5c8ca9\Tomcat.png"/>
          <p:cNvPicPr>
            <a:picLocks noChangeAspect="1" noChangeArrowheads="1"/>
          </p:cNvPicPr>
          <p:nvPr>
            <p:custDataLst>
              <p:tags r:id="rId7"/>
            </p:custDataLst>
          </p:nvPr>
        </p:nvPicPr>
        <p:blipFill>
          <a:blip r:embed="rId20">
            <a:extLst>
              <a:ext uri="{28A0092B-C50C-407E-A947-70E740481C1C}">
                <a14:useLocalDpi xmlns:a14="http://schemas.microsoft.com/office/drawing/2010/main" val="0"/>
              </a:ext>
            </a:extLst>
          </a:blip>
          <a:srcRect/>
          <a:stretch>
            <a:fillRect/>
          </a:stretch>
        </p:blipFill>
        <p:spPr bwMode="auto">
          <a:xfrm>
            <a:off x="1466655" y="2591482"/>
            <a:ext cx="2250250" cy="15001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custDataLst>
              <p:tags r:id="rId8"/>
            </p:custDataLst>
          </p:nvPr>
        </p:nvGrpSpPr>
        <p:grpSpPr>
          <a:xfrm>
            <a:off x="1762287" y="724065"/>
            <a:ext cx="5881642" cy="967317"/>
            <a:chOff x="1762287" y="724065"/>
            <a:chExt cx="5881642" cy="967317"/>
          </a:xfrm>
        </p:grpSpPr>
        <p:pic>
          <p:nvPicPr>
            <p:cNvPr id="99341" name="Picture 13" descr="C:\Users\simon\AppData\Local\Temp\VMwareDnD\96ab92f1\WebSphere.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76945" y="724065"/>
              <a:ext cx="3566984" cy="967317"/>
            </a:xfrm>
            <a:prstGeom prst="rect">
              <a:avLst/>
            </a:prstGeom>
            <a:noFill/>
            <a:extLst>
              <a:ext uri="{909E8E84-426E-40dd-AFC4-6F175D3DCCD1}">
                <a14:hiddenFill xmlns:a14="http://schemas.microsoft.com/office/drawing/2010/main">
                  <a:solidFill>
                    <a:srgbClr val="FFFFFF"/>
                  </a:solidFill>
                </a14:hiddenFill>
              </a:ext>
            </a:extLst>
          </p:spPr>
        </p:pic>
        <p:pic>
          <p:nvPicPr>
            <p:cNvPr id="99342" name="Picture 14" descr="C:\Users\simon\AppData\Local\Temp\VMwareDnD\94209545\IBM.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62287" y="791282"/>
              <a:ext cx="2179643" cy="877307"/>
            </a:xfrm>
            <a:prstGeom prst="rect">
              <a:avLst/>
            </a:prstGeom>
            <a:noFill/>
            <a:extLst>
              <a:ext uri="{909E8E84-426E-40dd-AFC4-6F175D3DCCD1}">
                <a14:hiddenFill xmlns:a14="http://schemas.microsoft.com/office/drawing/2010/main">
                  <a:solidFill>
                    <a:srgbClr val="FFFFFF"/>
                  </a:solidFill>
                </a14:hiddenFill>
              </a:ext>
            </a:extLst>
          </p:spPr>
        </p:pic>
      </p:grpSp>
      <p:pic>
        <p:nvPicPr>
          <p:cNvPr id="99345" name="Picture 17" descr="C:\Users\simon\AppData\Local\Temp\VMwareDnD\05a12fa5\JBoss.png"/>
          <p:cNvPicPr>
            <a:picLocks noChangeAspect="1" noChangeArrowheads="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391980" y="2411462"/>
            <a:ext cx="3094923" cy="1917638"/>
          </a:xfrm>
          <a:prstGeom prst="rect">
            <a:avLst/>
          </a:prstGeom>
          <a:noFill/>
          <a:extLst>
            <a:ext uri="{909E8E84-426E-40dd-AFC4-6F175D3DCCD1}">
              <a14:hiddenFill xmlns:a14="http://schemas.microsoft.com/office/drawing/2010/main">
                <a:solidFill>
                  <a:srgbClr val="FFFFFF"/>
                </a:solidFill>
              </a14:hiddenFill>
            </a:ext>
          </a:extLst>
        </p:spPr>
      </p:pic>
      <p:pic>
        <p:nvPicPr>
          <p:cNvPr id="99347" name="Picture 19" descr="C:\Users\simon\AppData\Local\Temp\VMwareDnD\17a8197b\WebLogic.png"/>
          <p:cNvPicPr>
            <a:picLocks noChangeAspect="1" noChangeArrowheads="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a:off x="2141730" y="4824155"/>
            <a:ext cx="4805240" cy="13962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custDataLst>
              <p:tags r:id="rId11"/>
            </p:custDataLst>
          </p:nvPr>
        </p:nvGrpSpPr>
        <p:grpSpPr>
          <a:xfrm>
            <a:off x="45005" y="188640"/>
            <a:ext cx="9117505" cy="6838129"/>
            <a:chOff x="71500" y="188640"/>
            <a:chExt cx="9117505" cy="6838129"/>
          </a:xfrm>
        </p:grpSpPr>
        <p:pic>
          <p:nvPicPr>
            <p:cNvPr id="99334" name="Picture 6" descr="C:\Users\simon\AppData\Local\Temp\VMwareDnD\d3565f09\Embedded.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500" y="188640"/>
              <a:ext cx="9117505" cy="6838129"/>
            </a:xfrm>
            <a:prstGeom prst="rect">
              <a:avLst/>
            </a:prstGeom>
            <a:noFill/>
            <a:extLst>
              <a:ext uri="{909E8E84-426E-40dd-AFC4-6F175D3DCCD1}">
                <a14:hiddenFill xmlns:a14="http://schemas.microsoft.com/office/drawing/2010/main">
                  <a:solidFill>
                    <a:srgbClr val="FFFFFF"/>
                  </a:solidFill>
                </a14:hiddenFill>
              </a:ext>
            </a:extLst>
          </p:spPr>
        </p:pic>
        <p:pic>
          <p:nvPicPr>
            <p:cNvPr id="99330" name="Picture 2" descr="C:\Users\simon\AppData\Local\Temp\VMwareDnD\038c06b5\PC apps.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41629" y="413664"/>
              <a:ext cx="6809579" cy="41854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88401674"/>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9335"/>
                                        </p:tgtEl>
                                        <p:attrNameLst>
                                          <p:attrName>style.visibility</p:attrName>
                                        </p:attrNameLst>
                                      </p:cBhvr>
                                      <p:to>
                                        <p:strVal val="visible"/>
                                      </p:to>
                                    </p:set>
                                    <p:animEffect transition="in" filter="fade">
                                      <p:cBhvr>
                                        <p:cTn id="11" dur="500"/>
                                        <p:tgtEl>
                                          <p:spTgt spid="99335"/>
                                        </p:tgtEl>
                                      </p:cBhvr>
                                    </p:animEffect>
                                  </p:childTnLst>
                                </p:cTn>
                              </p:par>
                              <p:par>
                                <p:cTn id="12" presetID="10" presetClass="entr" presetSubtype="0" fill="hold" nodeType="withEffect">
                                  <p:stCondLst>
                                    <p:cond delay="0"/>
                                  </p:stCondLst>
                                  <p:childTnLst>
                                    <p:set>
                                      <p:cBhvr>
                                        <p:cTn id="13" dur="1" fill="hold">
                                          <p:stCondLst>
                                            <p:cond delay="0"/>
                                          </p:stCondLst>
                                        </p:cTn>
                                        <p:tgtEl>
                                          <p:spTgt spid="99336"/>
                                        </p:tgtEl>
                                        <p:attrNameLst>
                                          <p:attrName>style.visibility</p:attrName>
                                        </p:attrNameLst>
                                      </p:cBhvr>
                                      <p:to>
                                        <p:strVal val="visible"/>
                                      </p:to>
                                    </p:set>
                                    <p:animEffect transition="in" filter="fade">
                                      <p:cBhvr>
                                        <p:cTn id="14" dur="500"/>
                                        <p:tgtEl>
                                          <p:spTgt spid="99336"/>
                                        </p:tgtEl>
                                      </p:cBhvr>
                                    </p:animEffect>
                                  </p:childTnLst>
                                </p:cTn>
                              </p:par>
                              <p:par>
                                <p:cTn id="15" presetID="10" presetClass="entr" presetSubtype="0" fill="hold" nodeType="withEffect">
                                  <p:stCondLst>
                                    <p:cond delay="0"/>
                                  </p:stCondLst>
                                  <p:childTnLst>
                                    <p:set>
                                      <p:cBhvr>
                                        <p:cTn id="16" dur="1" fill="hold">
                                          <p:stCondLst>
                                            <p:cond delay="0"/>
                                          </p:stCondLst>
                                        </p:cTn>
                                        <p:tgtEl>
                                          <p:spTgt spid="99337"/>
                                        </p:tgtEl>
                                        <p:attrNameLst>
                                          <p:attrName>style.visibility</p:attrName>
                                        </p:attrNameLst>
                                      </p:cBhvr>
                                      <p:to>
                                        <p:strVal val="visible"/>
                                      </p:to>
                                    </p:set>
                                    <p:animEffect transition="in" filter="fade">
                                      <p:cBhvr>
                                        <p:cTn id="17" dur="500"/>
                                        <p:tgtEl>
                                          <p:spTgt spid="99337"/>
                                        </p:tgtEl>
                                      </p:cBhvr>
                                    </p:animEffect>
                                  </p:childTnLst>
                                </p:cTn>
                              </p:par>
                              <p:par>
                                <p:cTn id="18" presetID="10" presetClass="entr" presetSubtype="0" fill="hold" nodeType="withEffect">
                                  <p:stCondLst>
                                    <p:cond delay="0"/>
                                  </p:stCondLst>
                                  <p:childTnLst>
                                    <p:set>
                                      <p:cBhvr>
                                        <p:cTn id="19" dur="1" fill="hold">
                                          <p:stCondLst>
                                            <p:cond delay="0"/>
                                          </p:stCondLst>
                                        </p:cTn>
                                        <p:tgtEl>
                                          <p:spTgt spid="99338"/>
                                        </p:tgtEl>
                                        <p:attrNameLst>
                                          <p:attrName>style.visibility</p:attrName>
                                        </p:attrNameLst>
                                      </p:cBhvr>
                                      <p:to>
                                        <p:strVal val="visible"/>
                                      </p:to>
                                    </p:set>
                                    <p:animEffect transition="in" filter="fade">
                                      <p:cBhvr>
                                        <p:cTn id="20" dur="500"/>
                                        <p:tgtEl>
                                          <p:spTgt spid="993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9335"/>
                                        </p:tgtEl>
                                      </p:cBhvr>
                                    </p:animEffect>
                                    <p:set>
                                      <p:cBhvr>
                                        <p:cTn id="25" dur="1" fill="hold">
                                          <p:stCondLst>
                                            <p:cond delay="499"/>
                                          </p:stCondLst>
                                        </p:cTn>
                                        <p:tgtEl>
                                          <p:spTgt spid="9933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9336"/>
                                        </p:tgtEl>
                                      </p:cBhvr>
                                    </p:animEffect>
                                    <p:set>
                                      <p:cBhvr>
                                        <p:cTn id="28" dur="1" fill="hold">
                                          <p:stCondLst>
                                            <p:cond delay="499"/>
                                          </p:stCondLst>
                                        </p:cTn>
                                        <p:tgtEl>
                                          <p:spTgt spid="9933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9337"/>
                                        </p:tgtEl>
                                      </p:cBhvr>
                                    </p:animEffect>
                                    <p:set>
                                      <p:cBhvr>
                                        <p:cTn id="31" dur="1" fill="hold">
                                          <p:stCondLst>
                                            <p:cond delay="499"/>
                                          </p:stCondLst>
                                        </p:cTn>
                                        <p:tgtEl>
                                          <p:spTgt spid="9933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9338"/>
                                        </p:tgtEl>
                                      </p:cBhvr>
                                    </p:animEffect>
                                    <p:set>
                                      <p:cBhvr>
                                        <p:cTn id="34" dur="1" fill="hold">
                                          <p:stCondLst>
                                            <p:cond delay="499"/>
                                          </p:stCondLst>
                                        </p:cTn>
                                        <p:tgtEl>
                                          <p:spTgt spid="99338"/>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99339"/>
                                        </p:tgtEl>
                                        <p:attrNameLst>
                                          <p:attrName>style.visibility</p:attrName>
                                        </p:attrNameLst>
                                      </p:cBhvr>
                                      <p:to>
                                        <p:strVal val="visible"/>
                                      </p:to>
                                    </p:set>
                                    <p:animEffect transition="in" filter="fade">
                                      <p:cBhvr>
                                        <p:cTn id="41" dur="500"/>
                                        <p:tgtEl>
                                          <p:spTgt spid="99339"/>
                                        </p:tgtEl>
                                      </p:cBhvr>
                                    </p:animEffect>
                                  </p:childTnLst>
                                </p:cTn>
                              </p:par>
                              <p:par>
                                <p:cTn id="42" presetID="10" presetClass="entr" presetSubtype="0" fill="hold" nodeType="withEffect">
                                  <p:stCondLst>
                                    <p:cond delay="0"/>
                                  </p:stCondLst>
                                  <p:childTnLst>
                                    <p:set>
                                      <p:cBhvr>
                                        <p:cTn id="43" dur="1" fill="hold">
                                          <p:stCondLst>
                                            <p:cond delay="0"/>
                                          </p:stCondLst>
                                        </p:cTn>
                                        <p:tgtEl>
                                          <p:spTgt spid="99345"/>
                                        </p:tgtEl>
                                        <p:attrNameLst>
                                          <p:attrName>style.visibility</p:attrName>
                                        </p:attrNameLst>
                                      </p:cBhvr>
                                      <p:to>
                                        <p:strVal val="visible"/>
                                      </p:to>
                                    </p:set>
                                    <p:animEffect transition="in" filter="fade">
                                      <p:cBhvr>
                                        <p:cTn id="44" dur="500"/>
                                        <p:tgtEl>
                                          <p:spTgt spid="99345"/>
                                        </p:tgtEl>
                                      </p:cBhvr>
                                    </p:animEffect>
                                  </p:childTnLst>
                                </p:cTn>
                              </p:par>
                              <p:par>
                                <p:cTn id="45" presetID="10" presetClass="entr" presetSubtype="0" fill="hold" nodeType="withEffect">
                                  <p:stCondLst>
                                    <p:cond delay="0"/>
                                  </p:stCondLst>
                                  <p:childTnLst>
                                    <p:set>
                                      <p:cBhvr>
                                        <p:cTn id="46" dur="1" fill="hold">
                                          <p:stCondLst>
                                            <p:cond delay="0"/>
                                          </p:stCondLst>
                                        </p:cTn>
                                        <p:tgtEl>
                                          <p:spTgt spid="99347"/>
                                        </p:tgtEl>
                                        <p:attrNameLst>
                                          <p:attrName>style.visibility</p:attrName>
                                        </p:attrNameLst>
                                      </p:cBhvr>
                                      <p:to>
                                        <p:strVal val="visible"/>
                                      </p:to>
                                    </p:set>
                                    <p:animEffect transition="in" filter="fade">
                                      <p:cBhvr>
                                        <p:cTn id="47" dur="500"/>
                                        <p:tgtEl>
                                          <p:spTgt spid="99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simon\AppData\Local\Temp\VMwareDnD\df6f0c00\iStock_000017158446XSmall.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0" y="-7045"/>
            <a:ext cx="9227833" cy="688060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73"/>
          <p:cNvSpPr>
            <a:spLocks noChangeArrowheads="1"/>
          </p:cNvSpPr>
          <p:nvPr/>
        </p:nvSpPr>
        <p:spPr bwMode="auto">
          <a:xfrm>
            <a:off x="357158" y="328638"/>
            <a:ext cx="8358246" cy="49505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defRPr/>
            </a:pPr>
            <a:r>
              <a:rPr lang="en-GB" sz="2400" kern="0" dirty="0">
                <a:solidFill>
                  <a:sysClr val="window" lastClr="FFFFFF"/>
                </a:solidFill>
                <a:latin typeface="Gill Sans MT" pitchFamily="34" charset="0"/>
                <a:cs typeface="Tahoma" pitchFamily="34" charset="0"/>
              </a:rPr>
              <a:t>Technology agnostic</a:t>
            </a:r>
            <a:endParaRPr lang="en-US" sz="2400" kern="0" dirty="0">
              <a:solidFill>
                <a:sysClr val="window" lastClr="FFFFFF"/>
              </a:solidFill>
              <a:latin typeface="Gill Sans MT" pitchFamily="34" charset="0"/>
              <a:cs typeface="Tahoma" pitchFamily="34" charset="0"/>
            </a:endParaRPr>
          </a:p>
        </p:txBody>
      </p:sp>
      <p:sp>
        <p:nvSpPr>
          <p:cNvPr id="11" name="Rectangle 74"/>
          <p:cNvSpPr>
            <a:spLocks noChangeArrowheads="1"/>
          </p:cNvSpPr>
          <p:nvPr/>
        </p:nvSpPr>
        <p:spPr bwMode="auto">
          <a:xfrm>
            <a:off x="428596" y="958708"/>
            <a:ext cx="1500198" cy="1285884"/>
          </a:xfrm>
          <a:prstGeom prst="rect">
            <a:avLst/>
          </a:prstGeom>
          <a:solidFill>
            <a:schemeClr val="tx1">
              <a:lumMod val="6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GB" sz="1600" dirty="0">
                <a:solidFill>
                  <a:prstClr val="black"/>
                </a:solidFill>
                <a:latin typeface="Gill Sans MT" pitchFamily="34" charset="0"/>
                <a:cs typeface="Tahoma" pitchFamily="34" charset="0"/>
              </a:rPr>
              <a:t>Operating</a:t>
            </a:r>
          </a:p>
          <a:p>
            <a:pPr algn="ctr"/>
            <a:r>
              <a:rPr lang="en-GB" sz="1600" dirty="0">
                <a:solidFill>
                  <a:prstClr val="black"/>
                </a:solidFill>
                <a:latin typeface="Gill Sans MT" pitchFamily="34" charset="0"/>
                <a:cs typeface="Tahoma" pitchFamily="34" charset="0"/>
              </a:rPr>
              <a:t>system</a:t>
            </a:r>
            <a:endParaRPr lang="en-US" sz="1600" dirty="0">
              <a:solidFill>
                <a:prstClr val="black"/>
              </a:solidFill>
              <a:latin typeface="Gill Sans MT" pitchFamily="34" charset="0"/>
              <a:cs typeface="Tahoma" pitchFamily="34" charset="0"/>
            </a:endParaRPr>
          </a:p>
        </p:txBody>
      </p:sp>
      <p:sp>
        <p:nvSpPr>
          <p:cNvPr id="12" name="Rectangle 11"/>
          <p:cNvSpPr>
            <a:spLocks noChangeArrowheads="1"/>
          </p:cNvSpPr>
          <p:nvPr/>
        </p:nvSpPr>
        <p:spPr bwMode="auto">
          <a:xfrm>
            <a:off x="2125248" y="958708"/>
            <a:ext cx="1500198" cy="130016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1600" kern="0" dirty="0">
                <a:solidFill>
                  <a:prstClr val="black"/>
                </a:solidFill>
                <a:latin typeface="Gill Sans MT" pitchFamily="34" charset="0"/>
                <a:cs typeface="Tahoma" pitchFamily="34" charset="0"/>
              </a:rPr>
              <a:t>Database</a:t>
            </a:r>
            <a:endParaRPr lang="en-US" sz="1600" kern="0" dirty="0">
              <a:solidFill>
                <a:prstClr val="black"/>
              </a:solidFill>
              <a:latin typeface="Gill Sans MT" pitchFamily="34" charset="0"/>
              <a:cs typeface="Tahoma" pitchFamily="34" charset="0"/>
            </a:endParaRPr>
          </a:p>
        </p:txBody>
      </p:sp>
      <p:sp>
        <p:nvSpPr>
          <p:cNvPr id="14" name="PPTShape_0"/>
          <p:cNvSpPr>
            <a:spLocks noChangeArrowheads="1"/>
          </p:cNvSpPr>
          <p:nvPr/>
        </p:nvSpPr>
        <p:spPr bwMode="auto">
          <a:xfrm>
            <a:off x="3821901" y="958708"/>
            <a:ext cx="1500198" cy="1285884"/>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GB" sz="1600" dirty="0">
                <a:solidFill>
                  <a:prstClr val="black"/>
                </a:solidFill>
                <a:latin typeface="Gill Sans MT" pitchFamily="34" charset="0"/>
                <a:cs typeface="Tahoma" pitchFamily="34" charset="0"/>
              </a:rPr>
              <a:t>Application</a:t>
            </a:r>
          </a:p>
          <a:p>
            <a:pPr algn="ctr"/>
            <a:r>
              <a:rPr lang="en-GB" sz="1600" dirty="0">
                <a:solidFill>
                  <a:prstClr val="black"/>
                </a:solidFill>
                <a:latin typeface="Gill Sans MT" pitchFamily="34" charset="0"/>
                <a:cs typeface="Tahoma" pitchFamily="34" charset="0"/>
              </a:rPr>
              <a:t>server</a:t>
            </a:r>
            <a:endParaRPr lang="en-US" sz="1600" dirty="0">
              <a:solidFill>
                <a:prstClr val="black"/>
              </a:solidFill>
              <a:latin typeface="Gill Sans MT" pitchFamily="34" charset="0"/>
              <a:cs typeface="Tahoma" pitchFamily="34" charset="0"/>
            </a:endParaRPr>
          </a:p>
        </p:txBody>
      </p:sp>
      <p:sp>
        <p:nvSpPr>
          <p:cNvPr id="15" name="PPTShape_1"/>
          <p:cNvSpPr>
            <a:spLocks noChangeArrowheads="1"/>
          </p:cNvSpPr>
          <p:nvPr/>
        </p:nvSpPr>
        <p:spPr bwMode="auto">
          <a:xfrm>
            <a:off x="5518553" y="958708"/>
            <a:ext cx="1500198" cy="1285884"/>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8900000" scaled="1"/>
            <a:tileRect/>
          </a:gra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600" dirty="0">
                <a:solidFill>
                  <a:prstClr val="black"/>
                </a:solidFill>
                <a:latin typeface="Gill Sans MT" pitchFamily="34" charset="0"/>
                <a:cs typeface="Tahoma" pitchFamily="34" charset="0"/>
              </a:rPr>
              <a:t>Web browser</a:t>
            </a:r>
            <a:endParaRPr lang="en-US" sz="1600" dirty="0">
              <a:solidFill>
                <a:prstClr val="black"/>
              </a:solidFill>
              <a:latin typeface="Gill Sans MT" pitchFamily="34" charset="0"/>
              <a:cs typeface="Tahoma" pitchFamily="34" charset="0"/>
            </a:endParaRPr>
          </a:p>
        </p:txBody>
      </p:sp>
      <p:sp>
        <p:nvSpPr>
          <p:cNvPr id="16" name="PPTShape_2"/>
          <p:cNvSpPr>
            <a:spLocks noChangeArrowheads="1"/>
          </p:cNvSpPr>
          <p:nvPr/>
        </p:nvSpPr>
        <p:spPr bwMode="auto">
          <a:xfrm>
            <a:off x="7215206" y="958708"/>
            <a:ext cx="1500198" cy="1285884"/>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headEnd/>
            <a:tailEnd/>
          </a:ln>
        </p:spPr>
        <p:style>
          <a:lnRef idx="0">
            <a:schemeClr val="accent3"/>
          </a:lnRef>
          <a:fillRef idx="3">
            <a:schemeClr val="accent3"/>
          </a:fillRef>
          <a:effectRef idx="3">
            <a:schemeClr val="accent3"/>
          </a:effectRef>
          <a:fontRef idx="minor">
            <a:schemeClr val="lt1"/>
          </a:fontRef>
        </p:style>
        <p:txBody>
          <a:bodyPr anchor="ctr"/>
          <a:lstStyle/>
          <a:p>
            <a:pPr algn="ctr"/>
            <a:r>
              <a:rPr lang="en-GB" sz="1600" dirty="0">
                <a:solidFill>
                  <a:prstClr val="black"/>
                </a:solidFill>
                <a:latin typeface="Gill Sans MT" pitchFamily="34" charset="0"/>
                <a:cs typeface="Tahoma" pitchFamily="34" charset="0"/>
              </a:rPr>
              <a:t>Authentication system</a:t>
            </a:r>
            <a:endParaRPr lang="en-US" sz="1600" dirty="0">
              <a:solidFill>
                <a:prstClr val="black"/>
              </a:solidFill>
              <a:latin typeface="Gill Sans MT" pitchFamily="34" charset="0"/>
              <a:cs typeface="Tahoma" pitchFamily="34" charset="0"/>
            </a:endParaRPr>
          </a:p>
        </p:txBody>
      </p:sp>
      <p:pic>
        <p:nvPicPr>
          <p:cNvPr id="100354" name="Picture 2" descr="C:\Users\simon\AppData\Local\Temp\VMwareDnD\d77414fd\01 Configuration.png"/>
          <p:cNvPicPr>
            <a:picLocks noChangeAspect="1" noChangeArrowheads="1"/>
          </p:cNvPicPr>
          <p:nvPr>
            <p:custDataLst>
              <p:tags r:id="rId3"/>
            </p:custDataLst>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616221" y="2798930"/>
            <a:ext cx="5840120" cy="4215045"/>
          </a:xfrm>
          <a:prstGeom prst="rect">
            <a:avLst/>
          </a:prstGeom>
          <a:noFill/>
          <a:extLst>
            <a:ext uri="{909E8E84-426E-40dd-AFC4-6F175D3DCCD1}">
              <a14:hiddenFill xmlns:a14="http://schemas.microsoft.com/office/drawing/2010/main">
                <a:solidFill>
                  <a:srgbClr val="FFFFFF"/>
                </a:solidFill>
              </a14:hiddenFill>
            </a:ext>
          </a:extLst>
        </p:spPr>
      </p:pic>
      <p:sp>
        <p:nvSpPr>
          <p:cNvPr id="17" name="PPTShape_3"/>
          <p:cNvSpPr>
            <a:spLocks noChangeArrowheads="1"/>
          </p:cNvSpPr>
          <p:nvPr/>
        </p:nvSpPr>
        <p:spPr bwMode="auto">
          <a:xfrm>
            <a:off x="2141730" y="2393884"/>
            <a:ext cx="4887901" cy="495056"/>
          </a:xfrm>
          <a:prstGeom prst="rect">
            <a:avLst/>
          </a:prstGeom>
          <a:solidFill>
            <a:schemeClr val="accent2">
              <a:lumMod val="75000"/>
            </a:schemeClr>
          </a:solidFill>
          <a:ln>
            <a:headEnd/>
            <a:tailEnd/>
          </a:ln>
        </p:spPr>
        <p:style>
          <a:lnRef idx="0">
            <a:schemeClr val="dk1"/>
          </a:lnRef>
          <a:fillRef idx="3">
            <a:schemeClr val="dk1"/>
          </a:fillRef>
          <a:effectRef idx="3">
            <a:schemeClr val="dk1"/>
          </a:effectRef>
          <a:fontRef idx="minor">
            <a:schemeClr val="lt1"/>
          </a:fontRef>
        </p:style>
        <p:txBody>
          <a:bodyPr wrap="none" lIns="180000" rIns="180000" bIns="46800" anchor="ctr"/>
          <a:lstStyle/>
          <a:p>
            <a:pPr algn="ctr">
              <a:defRPr/>
            </a:pPr>
            <a:r>
              <a:rPr lang="en-GB" sz="1500" kern="0" dirty="0" smtClean="0">
                <a:solidFill>
                  <a:schemeClr val="tx1"/>
                </a:solidFill>
                <a:latin typeface="Gill Sans MT" pitchFamily="34" charset="0"/>
                <a:cs typeface="Tahoma" pitchFamily="34" charset="0"/>
              </a:rPr>
              <a:t>3</a:t>
            </a:r>
            <a:r>
              <a:rPr lang="en-GB" sz="1500" kern="0" baseline="30000" dirty="0" smtClean="0">
                <a:solidFill>
                  <a:schemeClr val="tx1"/>
                </a:solidFill>
                <a:latin typeface="Gill Sans MT" pitchFamily="34" charset="0"/>
                <a:cs typeface="Tahoma" pitchFamily="34" charset="0"/>
              </a:rPr>
              <a:t>rd</a:t>
            </a:r>
            <a:r>
              <a:rPr lang="en-GB" sz="1500" kern="0" dirty="0" smtClean="0">
                <a:solidFill>
                  <a:schemeClr val="tx1"/>
                </a:solidFill>
                <a:latin typeface="Gill Sans MT" pitchFamily="34" charset="0"/>
                <a:cs typeface="Tahoma" pitchFamily="34" charset="0"/>
              </a:rPr>
              <a:t> party integrations and components</a:t>
            </a:r>
            <a:endParaRPr lang="en-US" sz="1500" kern="0" dirty="0">
              <a:solidFill>
                <a:schemeClr val="tx1"/>
              </a:solidFill>
              <a:latin typeface="Gill Sans MT" pitchFamily="34" charset="0"/>
              <a:cs typeface="Tahoma" pitchFamily="34" charset="0"/>
            </a:endParaRPr>
          </a:p>
        </p:txBody>
      </p:sp>
    </p:spTree>
    <p:custDataLst>
      <p:tags r:id="rId1"/>
    </p:custDataLst>
    <p:extLst>
      <p:ext uri="{BB962C8B-B14F-4D97-AF65-F5344CB8AC3E}">
        <p14:creationId xmlns:p14="http://schemas.microsoft.com/office/powerpoint/2010/main" val="9029233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2"/>
            </p:custDataLst>
          </p:nvPr>
        </p:nvGrpSpPr>
        <p:grpSpPr>
          <a:xfrm>
            <a:off x="571472" y="1885510"/>
            <a:ext cx="8072494" cy="753926"/>
            <a:chOff x="571472" y="1885510"/>
            <a:chExt cx="8072494" cy="753926"/>
          </a:xfrm>
        </p:grpSpPr>
        <p:cxnSp>
          <p:nvCxnSpPr>
            <p:cNvPr id="29" name="Straight Connector 28"/>
            <p:cNvCxnSpPr/>
            <p:nvPr/>
          </p:nvCxnSpPr>
          <p:spPr>
            <a:xfrm flipH="1">
              <a:off x="571472" y="1885510"/>
              <a:ext cx="1643076" cy="753926"/>
            </a:xfrm>
            <a:prstGeom prst="line">
              <a:avLst/>
            </a:prstGeom>
            <a:ln w="38100" cmpd="sng">
              <a:solidFill>
                <a:schemeClr val="accent4"/>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072330" y="1885510"/>
              <a:ext cx="1571636" cy="753926"/>
            </a:xfrm>
            <a:prstGeom prst="line">
              <a:avLst/>
            </a:prstGeom>
            <a:ln w="38100" cmpd="sng">
              <a:solidFill>
                <a:schemeClr val="accent4"/>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grpSp>
        <p:nvGrpSpPr>
          <p:cNvPr id="3" name="Group 2"/>
          <p:cNvGrpSpPr/>
          <p:nvPr>
            <p:custDataLst>
              <p:tags r:id="rId3"/>
            </p:custDataLst>
          </p:nvPr>
        </p:nvGrpSpPr>
        <p:grpSpPr>
          <a:xfrm>
            <a:off x="2195530" y="818710"/>
            <a:ext cx="4876800" cy="1066800"/>
            <a:chOff x="2195530" y="818710"/>
            <a:chExt cx="4876800" cy="1066800"/>
          </a:xfrm>
        </p:grpSpPr>
        <p:sp>
          <p:nvSpPr>
            <p:cNvPr id="15" name="Rectangle 14"/>
            <p:cNvSpPr/>
            <p:nvPr/>
          </p:nvSpPr>
          <p:spPr>
            <a:xfrm>
              <a:off x="2195530" y="818710"/>
              <a:ext cx="4876800" cy="10668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latin typeface="Gill Sans MT" pitchFamily="34" charset="0"/>
                <a:cs typeface="Tahoma" pitchFamily="34" charset="0"/>
              </a:endParaRPr>
            </a:p>
          </p:txBody>
        </p:sp>
        <p:sp>
          <p:nvSpPr>
            <p:cNvPr id="21" name="Rectangle 73"/>
            <p:cNvSpPr>
              <a:spLocks noChangeArrowheads="1"/>
            </p:cNvSpPr>
            <p:nvPr/>
          </p:nvSpPr>
          <p:spPr bwMode="auto">
            <a:xfrm>
              <a:off x="2285984" y="956816"/>
              <a:ext cx="4643470" cy="78581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r>
                <a:rPr lang="en-GB" sz="2000" dirty="0" smtClean="0">
                  <a:solidFill>
                    <a:prstClr val="white"/>
                  </a:solidFill>
                  <a:latin typeface="Gill Sans MT" pitchFamily="34" charset="0"/>
                  <a:cs typeface="Tahoma" pitchFamily="34" charset="0"/>
                </a:rPr>
                <a:t>Repository layer</a:t>
              </a:r>
              <a:endParaRPr lang="en-US" sz="2000" dirty="0">
                <a:solidFill>
                  <a:prstClr val="white"/>
                </a:solidFill>
                <a:latin typeface="Gill Sans MT" pitchFamily="34" charset="0"/>
                <a:cs typeface="Tahoma" pitchFamily="34" charset="0"/>
              </a:endParaRPr>
            </a:p>
          </p:txBody>
        </p:sp>
      </p:grpSp>
      <p:grpSp>
        <p:nvGrpSpPr>
          <p:cNvPr id="16" name="Group 15"/>
          <p:cNvGrpSpPr/>
          <p:nvPr>
            <p:custDataLst>
              <p:tags r:id="rId4"/>
            </p:custDataLst>
          </p:nvPr>
        </p:nvGrpSpPr>
        <p:grpSpPr>
          <a:xfrm>
            <a:off x="571472" y="2670425"/>
            <a:ext cx="8072494" cy="1645355"/>
            <a:chOff x="571472" y="2520136"/>
            <a:chExt cx="8072494" cy="1645355"/>
          </a:xfrm>
        </p:grpSpPr>
        <p:sp>
          <p:nvSpPr>
            <p:cNvPr id="28" name="Rectangle 27"/>
            <p:cNvSpPr/>
            <p:nvPr/>
          </p:nvSpPr>
          <p:spPr>
            <a:xfrm>
              <a:off x="571472" y="2520136"/>
              <a:ext cx="8072494" cy="164535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Content </a:t>
              </a:r>
              <a:r>
                <a:rPr lang="en-GB" sz="2000" dirty="0" smtClean="0">
                  <a:solidFill>
                    <a:prstClr val="black">
                      <a:lumMod val="95000"/>
                      <a:lumOff val="5000"/>
                    </a:prstClr>
                  </a:solidFill>
                  <a:latin typeface="Gill Sans MT" pitchFamily="34" charset="0"/>
                  <a:cs typeface="Tahoma" pitchFamily="34" charset="0"/>
                </a:rPr>
                <a:t>server</a:t>
              </a:r>
              <a:endParaRPr lang="en-GB" sz="2000" dirty="0">
                <a:solidFill>
                  <a:prstClr val="black">
                    <a:lumMod val="95000"/>
                    <a:lumOff val="5000"/>
                  </a:prstClr>
                </a:solidFill>
                <a:latin typeface="Gill Sans MT" pitchFamily="34" charset="0"/>
                <a:cs typeface="Tahoma" pitchFamily="34" charset="0"/>
              </a:endParaRPr>
            </a:p>
          </p:txBody>
        </p:sp>
        <p:sp>
          <p:nvSpPr>
            <p:cNvPr id="31" name="Rectangle 73"/>
            <p:cNvSpPr>
              <a:spLocks noChangeArrowheads="1"/>
            </p:cNvSpPr>
            <p:nvPr/>
          </p:nvSpPr>
          <p:spPr bwMode="auto">
            <a:xfrm>
              <a:off x="714348" y="3214686"/>
              <a:ext cx="7786742" cy="48505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r>
                <a:rPr lang="en-GB" dirty="0" smtClean="0">
                  <a:solidFill>
                    <a:prstClr val="white"/>
                  </a:solidFill>
                  <a:latin typeface="Gill Sans MT" pitchFamily="34" charset="0"/>
                  <a:cs typeface="Tahoma" pitchFamily="34" charset="0"/>
                </a:rPr>
                <a:t>Content repository</a:t>
              </a:r>
              <a:endParaRPr lang="en-US" dirty="0">
                <a:solidFill>
                  <a:prstClr val="white"/>
                </a:solidFill>
                <a:latin typeface="Gill Sans MT" pitchFamily="34" charset="0"/>
                <a:cs typeface="Tahoma" pitchFamily="34" charset="0"/>
              </a:endParaRPr>
            </a:p>
          </p:txBody>
        </p:sp>
        <p:sp>
          <p:nvSpPr>
            <p:cNvPr id="32" name="PPTShape_2"/>
            <p:cNvSpPr>
              <a:spLocks noChangeArrowheads="1"/>
            </p:cNvSpPr>
            <p:nvPr/>
          </p:nvSpPr>
          <p:spPr bwMode="auto">
            <a:xfrm>
              <a:off x="714348" y="2643182"/>
              <a:ext cx="229541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Content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3" name="PPTShape_3"/>
            <p:cNvSpPr>
              <a:spLocks noChangeArrowheads="1"/>
            </p:cNvSpPr>
            <p:nvPr/>
          </p:nvSpPr>
          <p:spPr bwMode="auto">
            <a:xfrm>
              <a:off x="3112221" y="2643182"/>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Control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4" name="PPTShape_4"/>
            <p:cNvSpPr>
              <a:spLocks noChangeArrowheads="1"/>
            </p:cNvSpPr>
            <p:nvPr/>
          </p:nvSpPr>
          <p:spPr bwMode="auto">
            <a:xfrm>
              <a:off x="5857884" y="2643182"/>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Collaboration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grpSp>
      <p:sp>
        <p:nvSpPr>
          <p:cNvPr id="18" name="Rectangle 74"/>
          <p:cNvSpPr>
            <a:spLocks noChangeArrowheads="1"/>
          </p:cNvSpPr>
          <p:nvPr/>
        </p:nvSpPr>
        <p:spPr bwMode="auto">
          <a:xfrm>
            <a:off x="759864" y="4580856"/>
            <a:ext cx="1548743" cy="1327493"/>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GB" sz="1600" dirty="0" smtClean="0">
                <a:solidFill>
                  <a:prstClr val="black"/>
                </a:solidFill>
                <a:latin typeface="Gill Sans MT" pitchFamily="34" charset="0"/>
                <a:cs typeface="Tahoma" pitchFamily="34" charset="0"/>
              </a:rPr>
              <a:t>Content</a:t>
            </a:r>
          </a:p>
          <a:p>
            <a:pPr algn="ctr"/>
            <a:r>
              <a:rPr lang="en-GB" sz="1600" dirty="0" smtClean="0">
                <a:solidFill>
                  <a:prstClr val="black"/>
                </a:solidFill>
                <a:latin typeface="Gill Sans MT" pitchFamily="34" charset="0"/>
                <a:cs typeface="Tahoma" pitchFamily="34" charset="0"/>
              </a:rPr>
              <a:t>storage</a:t>
            </a:r>
            <a:endParaRPr lang="en-US" sz="1600" dirty="0">
              <a:solidFill>
                <a:prstClr val="black"/>
              </a:solidFill>
              <a:latin typeface="Gill Sans MT" pitchFamily="34" charset="0"/>
              <a:cs typeface="Tahoma" pitchFamily="34" charset="0"/>
            </a:endParaRPr>
          </a:p>
        </p:txBody>
      </p:sp>
      <p:sp>
        <p:nvSpPr>
          <p:cNvPr id="19" name="Rectangle 18"/>
          <p:cNvSpPr>
            <a:spLocks noChangeArrowheads="1"/>
          </p:cNvSpPr>
          <p:nvPr/>
        </p:nvSpPr>
        <p:spPr bwMode="auto">
          <a:xfrm>
            <a:off x="2824025" y="4580856"/>
            <a:ext cx="1548743" cy="1342235"/>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1600" kern="0" dirty="0" smtClean="0">
                <a:solidFill>
                  <a:prstClr val="black"/>
                </a:solidFill>
                <a:latin typeface="Gill Sans MT" pitchFamily="34" charset="0"/>
                <a:cs typeface="Tahoma" pitchFamily="34" charset="0"/>
              </a:rPr>
              <a:t>Query</a:t>
            </a:r>
            <a:endParaRPr lang="en-US" sz="1600" kern="0" dirty="0">
              <a:solidFill>
                <a:prstClr val="black"/>
              </a:solidFill>
              <a:latin typeface="Gill Sans MT" pitchFamily="34" charset="0"/>
              <a:cs typeface="Tahoma" pitchFamily="34" charset="0"/>
            </a:endParaRPr>
          </a:p>
        </p:txBody>
      </p:sp>
      <p:sp>
        <p:nvSpPr>
          <p:cNvPr id="20" name="PPTShape_0"/>
          <p:cNvSpPr>
            <a:spLocks noChangeArrowheads="1"/>
          </p:cNvSpPr>
          <p:nvPr/>
        </p:nvSpPr>
        <p:spPr bwMode="auto">
          <a:xfrm>
            <a:off x="4888186" y="4580856"/>
            <a:ext cx="1548743" cy="1327493"/>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GB" sz="1600" dirty="0" smtClean="0">
                <a:solidFill>
                  <a:prstClr val="black"/>
                </a:solidFill>
                <a:latin typeface="Gill Sans MT" pitchFamily="34" charset="0"/>
                <a:cs typeface="Tahoma" pitchFamily="34" charset="0"/>
              </a:rPr>
              <a:t>Versioning</a:t>
            </a:r>
            <a:endParaRPr lang="en-US" sz="1600" dirty="0">
              <a:solidFill>
                <a:prstClr val="black"/>
              </a:solidFill>
              <a:latin typeface="Gill Sans MT" pitchFamily="34" charset="0"/>
              <a:cs typeface="Tahoma" pitchFamily="34" charset="0"/>
            </a:endParaRPr>
          </a:p>
        </p:txBody>
      </p:sp>
      <p:sp>
        <p:nvSpPr>
          <p:cNvPr id="22" name="PPTShape_1"/>
          <p:cNvSpPr>
            <a:spLocks noChangeArrowheads="1"/>
          </p:cNvSpPr>
          <p:nvPr/>
        </p:nvSpPr>
        <p:spPr bwMode="auto">
          <a:xfrm>
            <a:off x="6952347" y="4580856"/>
            <a:ext cx="1548743" cy="1327493"/>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8900000" scaled="1"/>
            <a:tileRect/>
          </a:gra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600" dirty="0" smtClean="0">
                <a:solidFill>
                  <a:prstClr val="black"/>
                </a:solidFill>
                <a:latin typeface="Gill Sans MT" pitchFamily="34" charset="0"/>
                <a:cs typeface="Tahoma" pitchFamily="34" charset="0"/>
              </a:rPr>
              <a:t>Transformation</a:t>
            </a:r>
            <a:endParaRPr lang="en-US" sz="1600" dirty="0">
              <a:solidFill>
                <a:prstClr val="black"/>
              </a:solidFill>
              <a:latin typeface="Gill Sans MT" pitchFamily="34" charset="0"/>
              <a:cs typeface="Tahoma" pitchFamily="34" charset="0"/>
            </a:endParaRPr>
          </a:p>
        </p:txBody>
      </p:sp>
    </p:spTree>
    <p:custDataLst>
      <p:tags r:id="rId1"/>
    </p:custDataLst>
    <p:extLst>
      <p:ext uri="{BB962C8B-B14F-4D97-AF65-F5344CB8AC3E}">
        <p14:creationId xmlns:p14="http://schemas.microsoft.com/office/powerpoint/2010/main" val="1591884125"/>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descr="\\vmware-host\Shared Folders\PC Shared Folder\funonline\03 User interfaces\02 Slides\08 Wind Turbine.jpg"/>
          <p:cNvPicPr>
            <a:picLocks noChangeAspect="1" noChangeArrowheads="1"/>
          </p:cNvPicPr>
          <p:nvPr>
            <p:custDataLst>
              <p:tags r:id="rId2"/>
            </p:custDataLst>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512" y="0"/>
            <a:ext cx="9648564" cy="6883426"/>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7" name="PPTShape_0" descr="\\vmware-host\Shared Folders\PC Shared Folder\funonline\03 User interfaces\02 Slides\08 Wind Turbine.jp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3758707" y="2888940"/>
            <a:ext cx="5043763" cy="3598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6" name="Picture 4" descr="\\vmware-host\Shared Folders\PC Shared Folder\v4 - saonline\02 Architecture and technology\02 Slides\Metadata.pn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88981" y="1330027"/>
            <a:ext cx="3022879" cy="515720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354" name="Picture 2" descr="\\vmware-host\Shared Folders\PC Shared Folder\v4 - saonline\02 Architecture and technology\02 Slides\Image file.pn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2951820" y="-126395"/>
            <a:ext cx="2880321" cy="37362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5560944"/>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fade">
                                      <p:cBhvr>
                                        <p:cTn id="7" dur="500"/>
                                        <p:tgtEl>
                                          <p:spTgt spid="1003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357"/>
                                        </p:tgtEl>
                                        <p:attrNameLst>
                                          <p:attrName>style.visibility</p:attrName>
                                        </p:attrNameLst>
                                      </p:cBhvr>
                                      <p:to>
                                        <p:strVal val="visible"/>
                                      </p:to>
                                    </p:set>
                                    <p:animEffect transition="in" filter="fade">
                                      <p:cBhvr>
                                        <p:cTn id="11" dur="5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custDataLst>
              <p:tags r:id="rId2"/>
            </p:custDataLst>
          </p:nvPr>
        </p:nvGrpSpPr>
        <p:grpSpPr>
          <a:xfrm>
            <a:off x="857225" y="142852"/>
            <a:ext cx="7572428" cy="4618296"/>
            <a:chOff x="828652" y="583382"/>
            <a:chExt cx="4038600" cy="3321517"/>
          </a:xfrm>
        </p:grpSpPr>
        <p:sp>
          <p:nvSpPr>
            <p:cNvPr id="9" name="Rounded Rectangle 8"/>
            <p:cNvSpPr/>
            <p:nvPr/>
          </p:nvSpPr>
          <p:spPr>
            <a:xfrm>
              <a:off x="828652" y="583382"/>
              <a:ext cx="4038600" cy="3321517"/>
            </a:xfrm>
            <a:prstGeom prst="roundRect">
              <a:avLst>
                <a:gd name="adj" fmla="val 55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 name="Straight Connector 9"/>
            <p:cNvCxnSpPr>
              <a:endCxn id="9" idx="2"/>
            </p:cNvCxnSpPr>
            <p:nvPr/>
          </p:nvCxnSpPr>
          <p:spPr>
            <a:xfrm rot="5400000">
              <a:off x="1187194" y="2244141"/>
              <a:ext cx="3321517" cy="0"/>
            </a:xfrm>
            <a:prstGeom prst="lin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20" name="Rectangle 19"/>
          <p:cNvSpPr/>
          <p:nvPr/>
        </p:nvSpPr>
        <p:spPr>
          <a:xfrm>
            <a:off x="785786" y="5277174"/>
            <a:ext cx="7715304" cy="150019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smtClean="0">
                <a:solidFill>
                  <a:prstClr val="black">
                    <a:lumMod val="95000"/>
                    <a:lumOff val="5000"/>
                  </a:prstClr>
                </a:solidFill>
                <a:latin typeface="Gill Sans MT" pitchFamily="34" charset="0"/>
                <a:cs typeface="Tahoma" pitchFamily="34" charset="0"/>
              </a:rPr>
              <a:t>Storage layer</a:t>
            </a:r>
            <a:endParaRPr lang="en-GB" sz="2000" dirty="0">
              <a:solidFill>
                <a:prstClr val="black">
                  <a:lumMod val="95000"/>
                  <a:lumOff val="5000"/>
                </a:prstClr>
              </a:solidFill>
              <a:latin typeface="Gill Sans MT" pitchFamily="34" charset="0"/>
              <a:cs typeface="Tahoma" pitchFamily="34" charset="0"/>
            </a:endParaRPr>
          </a:p>
        </p:txBody>
      </p:sp>
      <p:sp>
        <p:nvSpPr>
          <p:cNvPr id="21" name="Rectangle 74"/>
          <p:cNvSpPr>
            <a:spLocks noChangeArrowheads="1"/>
          </p:cNvSpPr>
          <p:nvPr/>
        </p:nvSpPr>
        <p:spPr bwMode="auto">
          <a:xfrm>
            <a:off x="928662" y="5420050"/>
            <a:ext cx="3714777"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Relational database</a:t>
            </a:r>
            <a:endParaRPr lang="en-US" dirty="0">
              <a:solidFill>
                <a:schemeClr val="tx1"/>
              </a:solidFill>
              <a:latin typeface="Gill Sans MT" pitchFamily="34" charset="0"/>
              <a:cs typeface="Tahoma" pitchFamily="34" charset="0"/>
            </a:endParaRPr>
          </a:p>
        </p:txBody>
      </p:sp>
      <p:sp>
        <p:nvSpPr>
          <p:cNvPr id="22" name="PPTShape_1"/>
          <p:cNvSpPr>
            <a:spLocks noChangeArrowheads="1"/>
          </p:cNvSpPr>
          <p:nvPr/>
        </p:nvSpPr>
        <p:spPr bwMode="auto">
          <a:xfrm>
            <a:off x="4786314" y="5420050"/>
            <a:ext cx="35719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File system</a:t>
            </a:r>
            <a:endParaRPr lang="en-US" dirty="0">
              <a:solidFill>
                <a:schemeClr val="tx1"/>
              </a:solidFill>
              <a:latin typeface="Gill Sans MT" pitchFamily="34" charset="0"/>
              <a:cs typeface="Tahoma" pitchFamily="34" charset="0"/>
            </a:endParaRPr>
          </a:p>
        </p:txBody>
      </p:sp>
      <p:sp>
        <p:nvSpPr>
          <p:cNvPr id="23" name="PPTShape_2"/>
          <p:cNvSpPr>
            <a:spLocks noChangeArrowheads="1"/>
          </p:cNvSpPr>
          <p:nvPr/>
        </p:nvSpPr>
        <p:spPr bwMode="auto">
          <a:xfrm>
            <a:off x="928662" y="5967744"/>
            <a:ext cx="7429552"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smtClean="0">
                <a:solidFill>
                  <a:schemeClr val="tx1"/>
                </a:solidFill>
                <a:latin typeface="Gill Sans MT" pitchFamily="34" charset="0"/>
                <a:cs typeface="Tahoma" pitchFamily="34" charset="0"/>
              </a:rPr>
              <a:t>Full text indexes</a:t>
            </a:r>
            <a:endParaRPr lang="en-US" dirty="0">
              <a:solidFill>
                <a:schemeClr val="tx1"/>
              </a:solidFill>
              <a:latin typeface="Gill Sans MT" pitchFamily="34" charset="0"/>
              <a:cs typeface="Tahoma" pitchFamily="34" charset="0"/>
            </a:endParaRPr>
          </a:p>
        </p:txBody>
      </p:sp>
      <p:sp>
        <p:nvSpPr>
          <p:cNvPr id="19" name="Down Arrow 18"/>
          <p:cNvSpPr/>
          <p:nvPr/>
        </p:nvSpPr>
        <p:spPr>
          <a:xfrm>
            <a:off x="6072198" y="4562794"/>
            <a:ext cx="928694" cy="928694"/>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prstClr val="black"/>
              </a:solidFill>
            </a:endParaRPr>
          </a:p>
        </p:txBody>
      </p:sp>
      <p:sp>
        <p:nvSpPr>
          <p:cNvPr id="16" name="TextBox 15"/>
          <p:cNvSpPr txBox="1"/>
          <p:nvPr/>
        </p:nvSpPr>
        <p:spPr>
          <a:xfrm>
            <a:off x="2261741" y="4205604"/>
            <a:ext cx="1039067" cy="369332"/>
          </a:xfrm>
          <a:prstGeom prst="rect">
            <a:avLst/>
          </a:prstGeom>
          <a:noFill/>
        </p:spPr>
        <p:txBody>
          <a:bodyPr wrap="none" rtlCol="0">
            <a:spAutoFit/>
          </a:bodyPr>
          <a:lstStyle/>
          <a:p>
            <a:r>
              <a:rPr lang="en-GB" dirty="0">
                <a:solidFill>
                  <a:prstClr val="black"/>
                </a:solidFill>
                <a:latin typeface="Gill Sans MT" pitchFamily="34" charset="0"/>
              </a:rPr>
              <a:t>Metadata</a:t>
            </a:r>
          </a:p>
        </p:txBody>
      </p:sp>
      <p:sp>
        <p:nvSpPr>
          <p:cNvPr id="18" name="Down Arrow 17"/>
          <p:cNvSpPr/>
          <p:nvPr/>
        </p:nvSpPr>
        <p:spPr>
          <a:xfrm>
            <a:off x="2357422" y="4562794"/>
            <a:ext cx="928694" cy="928694"/>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solidFill>
                <a:prstClr val="black"/>
              </a:solidFill>
            </a:endParaRPr>
          </a:p>
        </p:txBody>
      </p:sp>
      <p:pic>
        <p:nvPicPr>
          <p:cNvPr id="101380" name="Picture 4" descr="\\vmware-host\Shared Folders\PC Shared Folder\v4 - saonline\02 Architecture and technology\02 Slides\Metadata 2.pn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469247" y="296652"/>
            <a:ext cx="2670705" cy="38465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9330" name="Picture 2" descr="\\vmware-host\Shared Folders\PC Shared Folder\v4 - saonline\02 Architecture and technology\02 Slides\Many files.pn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84700" y="278650"/>
            <a:ext cx="3187700" cy="4051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custDataLst>
              <p:tags r:id="rId5"/>
            </p:custDataLst>
          </p:nvPr>
        </p:nvGrpSpPr>
        <p:grpSpPr>
          <a:xfrm>
            <a:off x="3311860" y="908720"/>
            <a:ext cx="2196244" cy="686326"/>
            <a:chOff x="3357554" y="878416"/>
            <a:chExt cx="2286016" cy="714380"/>
          </a:xfrm>
        </p:grpSpPr>
        <p:sp>
          <p:nvSpPr>
            <p:cNvPr id="13" name="Rectangle 12"/>
            <p:cNvSpPr/>
            <p:nvPr/>
          </p:nvSpPr>
          <p:spPr>
            <a:xfrm>
              <a:off x="5072066" y="878416"/>
              <a:ext cx="571504" cy="714380"/>
            </a:xfrm>
            <a:prstGeom prst="rect">
              <a:avLst/>
            </a:prstGeom>
            <a:noFill/>
            <a:ln w="19050">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solidFill>
                  <a:prstClr val="black"/>
                </a:solidFill>
                <a:latin typeface="Gill Sans MT" pitchFamily="34" charset="0"/>
              </a:endParaRPr>
            </a:p>
          </p:txBody>
        </p:sp>
        <p:cxnSp>
          <p:nvCxnSpPr>
            <p:cNvPr id="15" name="Straight Connector 14"/>
            <p:cNvCxnSpPr>
              <a:stCxn id="13" idx="1"/>
            </p:cNvCxnSpPr>
            <p:nvPr/>
          </p:nvCxnSpPr>
          <p:spPr>
            <a:xfrm rot="10800000">
              <a:off x="3357554" y="1235606"/>
              <a:ext cx="1714512" cy="0"/>
            </a:xfrm>
            <a:prstGeom prst="line">
              <a:avLst/>
            </a:prstGeom>
            <a:ln w="19050">
              <a:solidFill>
                <a:schemeClr val="accent2">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072198" y="4205604"/>
            <a:ext cx="1000132" cy="369332"/>
          </a:xfrm>
          <a:prstGeom prst="rect">
            <a:avLst/>
          </a:prstGeom>
          <a:noFill/>
        </p:spPr>
        <p:txBody>
          <a:bodyPr wrap="square" rtlCol="0">
            <a:spAutoFit/>
          </a:bodyPr>
          <a:lstStyle/>
          <a:p>
            <a:r>
              <a:rPr lang="en-GB" dirty="0">
                <a:solidFill>
                  <a:prstClr val="black"/>
                </a:solidFill>
                <a:latin typeface="Gill Sans MT" pitchFamily="34" charset="0"/>
              </a:rPr>
              <a:t>Content</a:t>
            </a:r>
          </a:p>
        </p:txBody>
      </p:sp>
    </p:spTree>
    <p:custDataLst>
      <p:tags r:id="rId1"/>
    </p:custDataLst>
    <p:extLst>
      <p:ext uri="{BB962C8B-B14F-4D97-AF65-F5344CB8AC3E}">
        <p14:creationId xmlns:p14="http://schemas.microsoft.com/office/powerpoint/2010/main" val="300569564"/>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575556" y="5589240"/>
            <a:ext cx="8037504" cy="1054470"/>
          </a:xfrm>
          <a:prstGeom prst="roundRect">
            <a:avLst>
              <a:gd name="adj" fmla="val 0"/>
            </a:avLst>
          </a:prstGeom>
          <a:solidFill>
            <a:schemeClr val="accent2">
              <a:lumMod val="40000"/>
              <a:lumOff val="60000"/>
            </a:schemeClr>
          </a:solidFill>
          <a:ln w="25400">
            <a:noFill/>
            <a:prstDash val="dash"/>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solidFill>
                <a:prstClr val="black"/>
              </a:solidFill>
            </a:endParaRPr>
          </a:p>
        </p:txBody>
      </p:sp>
      <p:sp>
        <p:nvSpPr>
          <p:cNvPr id="113" name="Rounded Rectangle 112"/>
          <p:cNvSpPr/>
          <p:nvPr/>
        </p:nvSpPr>
        <p:spPr>
          <a:xfrm>
            <a:off x="575557" y="1922408"/>
            <a:ext cx="8068410" cy="1801558"/>
          </a:xfrm>
          <a:prstGeom prst="roundRect">
            <a:avLst>
              <a:gd name="adj" fmla="val 0"/>
            </a:avLst>
          </a:prstGeom>
          <a:solidFill>
            <a:schemeClr val="accent6">
              <a:lumMod val="50000"/>
              <a:alpha val="25000"/>
            </a:schemeClr>
          </a:solidFill>
          <a:ln w="25400">
            <a:noFill/>
            <a:prstDash val="dash"/>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solidFill>
                <a:prstClr val="black"/>
              </a:solidFill>
            </a:endParaRPr>
          </a:p>
        </p:txBody>
      </p:sp>
      <p:sp>
        <p:nvSpPr>
          <p:cNvPr id="114" name="Rounded Rectangle 113"/>
          <p:cNvSpPr/>
          <p:nvPr/>
        </p:nvSpPr>
        <p:spPr>
          <a:xfrm>
            <a:off x="575556" y="3895462"/>
            <a:ext cx="8068473" cy="1639085"/>
          </a:xfrm>
          <a:prstGeom prst="roundRect">
            <a:avLst>
              <a:gd name="adj" fmla="val 0"/>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a:ln w="25400">
            <a:noFill/>
            <a:prstDash val="dash"/>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solidFill>
                <a:prstClr val="black"/>
              </a:solidFill>
            </a:endParaRPr>
          </a:p>
        </p:txBody>
      </p:sp>
      <p:grpSp>
        <p:nvGrpSpPr>
          <p:cNvPr id="27" name="Group 26"/>
          <p:cNvGrpSpPr/>
          <p:nvPr>
            <p:custDataLst>
              <p:tags r:id="rId2"/>
            </p:custDataLst>
          </p:nvPr>
        </p:nvGrpSpPr>
        <p:grpSpPr>
          <a:xfrm>
            <a:off x="571535" y="5605985"/>
            <a:ext cx="8072494" cy="1037725"/>
            <a:chOff x="642910" y="4643446"/>
            <a:chExt cx="8072494" cy="1037725"/>
          </a:xfrm>
        </p:grpSpPr>
        <p:sp>
          <p:nvSpPr>
            <p:cNvPr id="28" name="Rectangle 27"/>
            <p:cNvSpPr/>
            <p:nvPr/>
          </p:nvSpPr>
          <p:spPr>
            <a:xfrm>
              <a:off x="642910" y="4643446"/>
              <a:ext cx="8072494" cy="103772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Physical </a:t>
              </a:r>
              <a:r>
                <a:rPr lang="en-GB" sz="2000" dirty="0" smtClean="0">
                  <a:solidFill>
                    <a:prstClr val="black">
                      <a:lumMod val="95000"/>
                      <a:lumOff val="5000"/>
                    </a:prstClr>
                  </a:solidFill>
                  <a:latin typeface="Gill Sans MT" pitchFamily="34" charset="0"/>
                  <a:cs typeface="Tahoma" pitchFamily="34" charset="0"/>
                </a:rPr>
                <a:t>storage</a:t>
              </a:r>
              <a:endParaRPr lang="en-GB" sz="2000" dirty="0">
                <a:solidFill>
                  <a:prstClr val="black">
                    <a:lumMod val="95000"/>
                    <a:lumOff val="5000"/>
                  </a:prstClr>
                </a:solidFill>
                <a:latin typeface="Gill Sans MT" pitchFamily="34" charset="0"/>
                <a:cs typeface="Tahoma" pitchFamily="34" charset="0"/>
              </a:endParaRPr>
            </a:p>
          </p:txBody>
        </p:sp>
        <p:sp>
          <p:nvSpPr>
            <p:cNvPr id="29" name="Rectangle 74"/>
            <p:cNvSpPr>
              <a:spLocks noChangeArrowheads="1"/>
            </p:cNvSpPr>
            <p:nvPr/>
          </p:nvSpPr>
          <p:spPr bwMode="auto">
            <a:xfrm>
              <a:off x="785786"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Relational database</a:t>
              </a:r>
              <a:endParaRPr lang="en-US" dirty="0">
                <a:solidFill>
                  <a:schemeClr val="tx1"/>
                </a:solidFill>
                <a:latin typeface="Gill Sans MT" pitchFamily="34" charset="0"/>
                <a:cs typeface="Tahoma" pitchFamily="34" charset="0"/>
              </a:endParaRPr>
            </a:p>
          </p:txBody>
        </p:sp>
        <p:sp>
          <p:nvSpPr>
            <p:cNvPr id="30" name="PPTShape_0"/>
            <p:cNvSpPr>
              <a:spLocks noChangeArrowheads="1"/>
            </p:cNvSpPr>
            <p:nvPr/>
          </p:nvSpPr>
          <p:spPr bwMode="auto">
            <a:xfrm>
              <a:off x="3428992"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File system</a:t>
              </a:r>
              <a:endParaRPr lang="en-US" dirty="0">
                <a:solidFill>
                  <a:schemeClr val="tx1"/>
                </a:solidFill>
                <a:latin typeface="Gill Sans MT" pitchFamily="34" charset="0"/>
                <a:cs typeface="Tahoma" pitchFamily="34" charset="0"/>
              </a:endParaRPr>
            </a:p>
          </p:txBody>
        </p:sp>
        <p:sp>
          <p:nvSpPr>
            <p:cNvPr id="31" name="PPTShape_1"/>
            <p:cNvSpPr>
              <a:spLocks noChangeArrowheads="1"/>
            </p:cNvSpPr>
            <p:nvPr/>
          </p:nvSpPr>
          <p:spPr bwMode="auto">
            <a:xfrm>
              <a:off x="6072198"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smtClean="0">
                  <a:solidFill>
                    <a:schemeClr val="tx1"/>
                  </a:solidFill>
                  <a:latin typeface="Gill Sans MT" pitchFamily="34" charset="0"/>
                  <a:cs typeface="Tahoma" pitchFamily="34" charset="0"/>
                </a:rPr>
                <a:t>Full text indexes</a:t>
              </a:r>
              <a:endParaRPr lang="en-US" dirty="0">
                <a:solidFill>
                  <a:schemeClr val="tx1"/>
                </a:solidFill>
                <a:latin typeface="Gill Sans MT" pitchFamily="34" charset="0"/>
                <a:cs typeface="Tahoma" pitchFamily="34" charset="0"/>
              </a:endParaRPr>
            </a:p>
          </p:txBody>
        </p:sp>
      </p:grpSp>
      <p:grpSp>
        <p:nvGrpSpPr>
          <p:cNvPr id="32" name="Group 31"/>
          <p:cNvGrpSpPr/>
          <p:nvPr>
            <p:custDataLst>
              <p:tags r:id="rId3"/>
            </p:custDataLst>
          </p:nvPr>
        </p:nvGrpSpPr>
        <p:grpSpPr>
          <a:xfrm>
            <a:off x="571535" y="3889192"/>
            <a:ext cx="8072494" cy="1645355"/>
            <a:chOff x="642910" y="2571744"/>
            <a:chExt cx="8072494" cy="1645355"/>
          </a:xfrm>
        </p:grpSpPr>
        <p:sp>
          <p:nvSpPr>
            <p:cNvPr id="33" name="Rectangle 32"/>
            <p:cNvSpPr/>
            <p:nvPr/>
          </p:nvSpPr>
          <p:spPr>
            <a:xfrm>
              <a:off x="642910" y="2571744"/>
              <a:ext cx="8072494" cy="164535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Content </a:t>
              </a:r>
              <a:r>
                <a:rPr lang="en-GB" sz="2000" dirty="0" smtClean="0">
                  <a:solidFill>
                    <a:prstClr val="black">
                      <a:lumMod val="95000"/>
                      <a:lumOff val="5000"/>
                    </a:prstClr>
                  </a:solidFill>
                  <a:latin typeface="Gill Sans MT" pitchFamily="34" charset="0"/>
                  <a:cs typeface="Tahoma" pitchFamily="34" charset="0"/>
                </a:rPr>
                <a:t>server</a:t>
              </a:r>
              <a:endParaRPr lang="en-GB" sz="2000" dirty="0">
                <a:solidFill>
                  <a:prstClr val="black">
                    <a:lumMod val="95000"/>
                    <a:lumOff val="5000"/>
                  </a:prstClr>
                </a:solidFill>
                <a:latin typeface="Gill Sans MT" pitchFamily="34" charset="0"/>
                <a:cs typeface="Tahoma" pitchFamily="34" charset="0"/>
              </a:endParaRPr>
            </a:p>
          </p:txBody>
        </p:sp>
        <p:sp>
          <p:nvSpPr>
            <p:cNvPr id="34" name="Rectangle 73"/>
            <p:cNvSpPr>
              <a:spLocks noChangeArrowheads="1"/>
            </p:cNvSpPr>
            <p:nvPr/>
          </p:nvSpPr>
          <p:spPr bwMode="auto">
            <a:xfrm>
              <a:off x="785786" y="3286124"/>
              <a:ext cx="7786742" cy="48505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Content </a:t>
              </a:r>
              <a:r>
                <a:rPr lang="en-GB" dirty="0" smtClean="0">
                  <a:solidFill>
                    <a:prstClr val="white"/>
                  </a:solidFill>
                  <a:latin typeface="Gill Sans MT" pitchFamily="34" charset="0"/>
                  <a:cs typeface="Tahoma" pitchFamily="34" charset="0"/>
                </a:rPr>
                <a:t>repository</a:t>
              </a:r>
              <a:endParaRPr lang="en-US" dirty="0">
                <a:solidFill>
                  <a:prstClr val="white"/>
                </a:solidFill>
                <a:latin typeface="Gill Sans MT" pitchFamily="34" charset="0"/>
                <a:cs typeface="Tahoma" pitchFamily="34" charset="0"/>
              </a:endParaRPr>
            </a:p>
          </p:txBody>
        </p:sp>
        <p:sp>
          <p:nvSpPr>
            <p:cNvPr id="35" name="PPTShape_2"/>
            <p:cNvSpPr>
              <a:spLocks noChangeArrowheads="1"/>
            </p:cNvSpPr>
            <p:nvPr/>
          </p:nvSpPr>
          <p:spPr bwMode="auto">
            <a:xfrm>
              <a:off x="785786" y="2714620"/>
              <a:ext cx="229541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Content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6" name="PPTShape_3"/>
            <p:cNvSpPr>
              <a:spLocks noChangeArrowheads="1"/>
            </p:cNvSpPr>
            <p:nvPr/>
          </p:nvSpPr>
          <p:spPr bwMode="auto">
            <a:xfrm>
              <a:off x="3183659" y="2714620"/>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Control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7" name="PPTShape_4"/>
            <p:cNvSpPr>
              <a:spLocks noChangeArrowheads="1"/>
            </p:cNvSpPr>
            <p:nvPr/>
          </p:nvSpPr>
          <p:spPr bwMode="auto">
            <a:xfrm>
              <a:off x="5929322" y="2714620"/>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Collaboration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grpSp>
      <p:grpSp>
        <p:nvGrpSpPr>
          <p:cNvPr id="38" name="Group 37"/>
          <p:cNvGrpSpPr/>
          <p:nvPr>
            <p:custDataLst>
              <p:tags r:id="rId4"/>
            </p:custDataLst>
          </p:nvPr>
        </p:nvGrpSpPr>
        <p:grpSpPr>
          <a:xfrm>
            <a:off x="571472" y="1922408"/>
            <a:ext cx="8072494" cy="1801558"/>
            <a:chOff x="642910" y="500042"/>
            <a:chExt cx="8072494" cy="1801558"/>
          </a:xfrm>
        </p:grpSpPr>
        <p:sp>
          <p:nvSpPr>
            <p:cNvPr id="39" name="Rectangle 38"/>
            <p:cNvSpPr/>
            <p:nvPr/>
          </p:nvSpPr>
          <p:spPr>
            <a:xfrm>
              <a:off x="642910" y="500042"/>
              <a:ext cx="8072494" cy="1801558"/>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Clients</a:t>
              </a:r>
            </a:p>
          </p:txBody>
        </p:sp>
        <p:sp>
          <p:nvSpPr>
            <p:cNvPr id="40" name="PPTShape_5"/>
            <p:cNvSpPr>
              <a:spLocks noChangeArrowheads="1"/>
            </p:cNvSpPr>
            <p:nvPr/>
          </p:nvSpPr>
          <p:spPr bwMode="auto">
            <a:xfrm>
              <a:off x="785786" y="1389269"/>
              <a:ext cx="4572032" cy="406862"/>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Spring Surf</a:t>
              </a:r>
              <a:endParaRPr lang="en-US" dirty="0">
                <a:solidFill>
                  <a:prstClr val="white"/>
                </a:solidFill>
                <a:latin typeface="Gill Sans MT" pitchFamily="34" charset="0"/>
                <a:cs typeface="Tahoma" pitchFamily="34" charset="0"/>
              </a:endParaRPr>
            </a:p>
          </p:txBody>
        </p:sp>
        <p:sp>
          <p:nvSpPr>
            <p:cNvPr id="41" name="PPTShape_7"/>
            <p:cNvSpPr>
              <a:spLocks noChangeArrowheads="1"/>
            </p:cNvSpPr>
            <p:nvPr/>
          </p:nvSpPr>
          <p:spPr bwMode="auto">
            <a:xfrm>
              <a:off x="2381193" y="724561"/>
              <a:ext cx="1412235" cy="485058"/>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180000" rIns="180000" bIns="46800" anchor="ctr"/>
            <a:lstStyle/>
            <a:p>
              <a:pPr algn="ctr"/>
              <a:r>
                <a:rPr lang="en-GB" dirty="0" smtClean="0">
                  <a:solidFill>
                    <a:prstClr val="black"/>
                  </a:solidFill>
                  <a:latin typeface="Gill Sans MT" pitchFamily="34" charset="0"/>
                  <a:cs typeface="Tahoma" pitchFamily="34" charset="0"/>
                </a:rPr>
                <a:t>Web site</a:t>
              </a:r>
              <a:endParaRPr lang="en-US" dirty="0">
                <a:solidFill>
                  <a:prstClr val="black"/>
                </a:solidFill>
                <a:latin typeface="Gill Sans MT" pitchFamily="34" charset="0"/>
                <a:cs typeface="Tahoma" pitchFamily="34" charset="0"/>
              </a:endParaRPr>
            </a:p>
          </p:txBody>
        </p:sp>
        <p:sp>
          <p:nvSpPr>
            <p:cNvPr id="42" name="PPTShape_8"/>
            <p:cNvSpPr>
              <a:spLocks noChangeArrowheads="1"/>
            </p:cNvSpPr>
            <p:nvPr/>
          </p:nvSpPr>
          <p:spPr bwMode="auto">
            <a:xfrm>
              <a:off x="3945583" y="724561"/>
              <a:ext cx="1412235" cy="485058"/>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180000" rIns="180000" bIns="46800" anchor="ctr"/>
            <a:lstStyle/>
            <a:p>
              <a:pPr algn="ctr"/>
              <a:r>
                <a:rPr lang="en-GB" sz="1600" dirty="0" smtClean="0">
                  <a:solidFill>
                    <a:prstClr val="black"/>
                  </a:solidFill>
                  <a:latin typeface="Gill Sans MT" pitchFamily="34" charset="0"/>
                  <a:cs typeface="Tahoma" pitchFamily="34" charset="0"/>
                </a:rPr>
                <a:t>Portals /</a:t>
              </a:r>
              <a:endParaRPr lang="en-GB" sz="1600" dirty="0">
                <a:solidFill>
                  <a:prstClr val="black"/>
                </a:solidFill>
                <a:latin typeface="Gill Sans MT" pitchFamily="34" charset="0"/>
                <a:cs typeface="Tahoma" pitchFamily="34" charset="0"/>
              </a:endParaRPr>
            </a:p>
            <a:p>
              <a:pPr algn="ctr"/>
              <a:r>
                <a:rPr lang="en-GB" sz="1600" dirty="0" smtClean="0">
                  <a:solidFill>
                    <a:prstClr val="black"/>
                  </a:solidFill>
                  <a:latin typeface="Gill Sans MT" pitchFamily="34" charset="0"/>
                  <a:cs typeface="Tahoma" pitchFamily="34" charset="0"/>
                </a:rPr>
                <a:t>Custom </a:t>
              </a:r>
              <a:r>
                <a:rPr lang="en-GB" sz="1600" dirty="0">
                  <a:solidFill>
                    <a:prstClr val="black"/>
                  </a:solidFill>
                  <a:latin typeface="Gill Sans MT" pitchFamily="34" charset="0"/>
                  <a:cs typeface="Tahoma" pitchFamily="34" charset="0"/>
                </a:rPr>
                <a:t>a</a:t>
              </a:r>
              <a:r>
                <a:rPr lang="en-GB" sz="1600" dirty="0" smtClean="0">
                  <a:solidFill>
                    <a:prstClr val="black"/>
                  </a:solidFill>
                  <a:latin typeface="Gill Sans MT" pitchFamily="34" charset="0"/>
                  <a:cs typeface="Tahoma" pitchFamily="34" charset="0"/>
                </a:rPr>
                <a:t>pps</a:t>
              </a:r>
              <a:endParaRPr lang="en-US" sz="1600" dirty="0">
                <a:solidFill>
                  <a:prstClr val="black"/>
                </a:solidFill>
                <a:latin typeface="Gill Sans MT" pitchFamily="34" charset="0"/>
                <a:cs typeface="Tahoma" pitchFamily="34" charset="0"/>
              </a:endParaRPr>
            </a:p>
          </p:txBody>
        </p:sp>
        <p:sp>
          <p:nvSpPr>
            <p:cNvPr id="43" name="PPTShape_9"/>
            <p:cNvSpPr>
              <a:spLocks noChangeArrowheads="1"/>
            </p:cNvSpPr>
            <p:nvPr/>
          </p:nvSpPr>
          <p:spPr bwMode="auto">
            <a:xfrm>
              <a:off x="5572132" y="724561"/>
              <a:ext cx="1428760" cy="1102187"/>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square" lIns="180000" rIns="180000" bIns="46800" anchor="ctr"/>
            <a:lstStyle/>
            <a:p>
              <a:pPr algn="ctr"/>
              <a:r>
                <a:rPr lang="en-GB" dirty="0">
                  <a:solidFill>
                    <a:prstClr val="white"/>
                  </a:solidFill>
                  <a:latin typeface="Gill Sans MT" pitchFamily="34" charset="0"/>
                  <a:cs typeface="Tahoma" pitchFamily="34" charset="0"/>
                </a:rPr>
                <a:t>Virtual f</a:t>
              </a:r>
              <a:r>
                <a:rPr lang="en-GB" dirty="0" smtClean="0">
                  <a:solidFill>
                    <a:prstClr val="white"/>
                  </a:solidFill>
                  <a:latin typeface="Gill Sans MT" pitchFamily="34" charset="0"/>
                  <a:cs typeface="Tahoma" pitchFamily="34" charset="0"/>
                </a:rPr>
                <a:t>ile </a:t>
              </a:r>
              <a:r>
                <a:rPr lang="en-GB" dirty="0">
                  <a:solidFill>
                    <a:prstClr val="white"/>
                  </a:solidFill>
                  <a:latin typeface="Gill Sans MT" pitchFamily="34" charset="0"/>
                  <a:cs typeface="Tahoma" pitchFamily="34" charset="0"/>
                </a:rPr>
                <a:t>System</a:t>
              </a:r>
              <a:endParaRPr lang="en-US" dirty="0">
                <a:solidFill>
                  <a:prstClr val="white"/>
                </a:solidFill>
                <a:latin typeface="Gill Sans MT" pitchFamily="34" charset="0"/>
                <a:cs typeface="Tahoma" pitchFamily="34" charset="0"/>
              </a:endParaRPr>
            </a:p>
          </p:txBody>
        </p:sp>
        <p:sp>
          <p:nvSpPr>
            <p:cNvPr id="44" name="PPTShape_10"/>
            <p:cNvSpPr>
              <a:spLocks noChangeArrowheads="1"/>
            </p:cNvSpPr>
            <p:nvPr/>
          </p:nvSpPr>
          <p:spPr bwMode="auto">
            <a:xfrm>
              <a:off x="7215207" y="724561"/>
              <a:ext cx="1357322" cy="1132803"/>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square" lIns="180000" rIns="180000" bIns="46800" anchor="ctr"/>
            <a:lstStyle/>
            <a:p>
              <a:pPr algn="ctr"/>
              <a:r>
                <a:rPr lang="en-GB" dirty="0">
                  <a:solidFill>
                    <a:prstClr val="white"/>
                  </a:solidFill>
                  <a:latin typeface="Gill Sans MT" pitchFamily="34" charset="0"/>
                  <a:cs typeface="Tahoma" pitchFamily="34" charset="0"/>
                </a:rPr>
                <a:t>Office</a:t>
              </a:r>
              <a:endParaRPr lang="en-US" dirty="0">
                <a:solidFill>
                  <a:prstClr val="white"/>
                </a:solidFill>
                <a:latin typeface="Gill Sans MT" pitchFamily="34" charset="0"/>
                <a:cs typeface="Tahoma" pitchFamily="34" charset="0"/>
              </a:endParaRPr>
            </a:p>
          </p:txBody>
        </p:sp>
        <p:sp>
          <p:nvSpPr>
            <p:cNvPr id="45" name="PPTShape_6"/>
            <p:cNvSpPr>
              <a:spLocks noChangeArrowheads="1"/>
            </p:cNvSpPr>
            <p:nvPr/>
          </p:nvSpPr>
          <p:spPr bwMode="auto">
            <a:xfrm>
              <a:off x="785786" y="724561"/>
              <a:ext cx="1443252" cy="485058"/>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Share</a:t>
              </a:r>
              <a:endParaRPr lang="en-US" dirty="0">
                <a:solidFill>
                  <a:prstClr val="white"/>
                </a:solidFill>
                <a:latin typeface="Gill Sans MT" pitchFamily="34" charset="0"/>
                <a:cs typeface="Tahoma" pitchFamily="34" charset="0"/>
              </a:endParaRPr>
            </a:p>
          </p:txBody>
        </p:sp>
      </p:grpSp>
      <p:pic>
        <p:nvPicPr>
          <p:cNvPr id="27651" name="Picture 3" descr="C:\Users\simon\Desktop\saonline - Simon\02 Architecture\01 Slides\04 Other\Duplicate services 2.png"/>
          <p:cNvPicPr>
            <a:picLocks noChangeAspect="1" noChangeArrowheads="1"/>
          </p:cNvPicPr>
          <p:nvPr>
            <p:custDataLst>
              <p:tags r:id="rId5"/>
            </p:custDataLst>
          </p:nvPr>
        </p:nvPicPr>
        <p:blipFill>
          <a:blip r:embed="rId9" cstate="print"/>
          <a:srcRect/>
          <a:stretch>
            <a:fillRect/>
          </a:stretch>
        </p:blipFill>
        <p:spPr bwMode="auto">
          <a:xfrm>
            <a:off x="176218" y="124557"/>
            <a:ext cx="8753500" cy="1384831"/>
          </a:xfrm>
          <a:prstGeom prst="rect">
            <a:avLst/>
          </a:prstGeom>
          <a:noFill/>
        </p:spPr>
      </p:pic>
      <p:pic>
        <p:nvPicPr>
          <p:cNvPr id="27650" name="Picture 2" descr="C:\Users\simon\Desktop\saonline - Simon\02 Architecture\01 Slides\04 Other\Duplicate services 1.png"/>
          <p:cNvPicPr>
            <a:picLocks noChangeAspect="1" noChangeArrowheads="1"/>
          </p:cNvPicPr>
          <p:nvPr>
            <p:custDataLst>
              <p:tags r:id="rId6"/>
            </p:custDataLst>
          </p:nvPr>
        </p:nvPicPr>
        <p:blipFill>
          <a:blip r:embed="rId10" cstate="print"/>
          <a:srcRect/>
          <a:stretch>
            <a:fillRect/>
          </a:stretch>
        </p:blipFill>
        <p:spPr bwMode="auto">
          <a:xfrm>
            <a:off x="351681" y="80628"/>
            <a:ext cx="8578037" cy="1328737"/>
          </a:xfrm>
          <a:prstGeom prst="rect">
            <a:avLst/>
          </a:prstGeom>
          <a:noFill/>
        </p:spPr>
      </p:pic>
      <p:sp>
        <p:nvSpPr>
          <p:cNvPr id="117" name="Isosceles Triangle 116"/>
          <p:cNvSpPr/>
          <p:nvPr/>
        </p:nvSpPr>
        <p:spPr>
          <a:xfrm>
            <a:off x="1500166" y="1652264"/>
            <a:ext cx="422134" cy="357190"/>
          </a:xfrm>
          <a:prstGeom prst="triangl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a:solidFill>
                <a:prstClr val="black"/>
              </a:solidFill>
            </a:endParaRPr>
          </a:p>
        </p:txBody>
      </p:sp>
      <p:sp>
        <p:nvSpPr>
          <p:cNvPr id="118" name="Isosceles Triangle 117"/>
          <p:cNvSpPr/>
          <p:nvPr/>
        </p:nvSpPr>
        <p:spPr>
          <a:xfrm>
            <a:off x="5266896" y="1652264"/>
            <a:ext cx="422134" cy="357190"/>
          </a:xfrm>
          <a:prstGeom prst="triangl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solidFill>
                <a:prstClr val="black"/>
              </a:solidFill>
            </a:endParaRPr>
          </a:p>
        </p:txBody>
      </p:sp>
      <p:sp>
        <p:nvSpPr>
          <p:cNvPr id="119" name="Isosceles Triangle 118"/>
          <p:cNvSpPr/>
          <p:nvPr/>
        </p:nvSpPr>
        <p:spPr>
          <a:xfrm>
            <a:off x="7150262" y="1652264"/>
            <a:ext cx="422134" cy="357190"/>
          </a:xfrm>
          <a:prstGeom prst="triangl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solidFill>
                <a:prstClr val="black"/>
              </a:solidFill>
            </a:endParaRPr>
          </a:p>
        </p:txBody>
      </p:sp>
      <p:sp>
        <p:nvSpPr>
          <p:cNvPr id="120" name="Isosceles Triangle 119"/>
          <p:cNvSpPr/>
          <p:nvPr/>
        </p:nvSpPr>
        <p:spPr>
          <a:xfrm>
            <a:off x="3383531" y="1652264"/>
            <a:ext cx="422134" cy="357190"/>
          </a:xfrm>
          <a:prstGeom prst="triangl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smtClean="0">
              <a:solidFill>
                <a:prstClr val="black"/>
              </a:solidFill>
            </a:endParaRPr>
          </a:p>
          <a:p>
            <a:pPr algn="ctr"/>
            <a:endParaRPr lang="en-GB" dirty="0">
              <a:solidFill>
                <a:prstClr val="black"/>
              </a:solidFill>
            </a:endParaRPr>
          </a:p>
        </p:txBody>
      </p:sp>
    </p:spTree>
    <p:custDataLst>
      <p:tags r:id="rId1"/>
    </p:custDataLst>
    <p:extLst>
      <p:ext uri="{BB962C8B-B14F-4D97-AF65-F5344CB8AC3E}">
        <p14:creationId xmlns:p14="http://schemas.microsoft.com/office/powerpoint/2010/main" val="3053606403"/>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nodeType="withEffect">
                                  <p:stCondLst>
                                    <p:cond delay="0"/>
                                  </p:stCondLst>
                                  <p:childTnLst>
                                    <p:set>
                                      <p:cBhvr>
                                        <p:cTn id="18" dur="1" fill="hold">
                                          <p:stCondLst>
                                            <p:cond delay="0"/>
                                          </p:stCondLst>
                                        </p:cTn>
                                        <p:tgtEl>
                                          <p:spTgt spid="27650"/>
                                        </p:tgtEl>
                                        <p:attrNameLst>
                                          <p:attrName>style.visibility</p:attrName>
                                        </p:attrNameLst>
                                      </p:cBhvr>
                                      <p:to>
                                        <p:strVal val="visible"/>
                                      </p:to>
                                    </p:set>
                                    <p:animEffect transition="in" filter="fade">
                                      <p:cBhvr>
                                        <p:cTn id="19" dur="500"/>
                                        <p:tgtEl>
                                          <p:spTgt spid="276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fade">
                                      <p:cBhvr>
                                        <p:cTn id="24" dur="500"/>
                                        <p:tgtEl>
                                          <p:spTgt spid="1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651"/>
                                        </p:tgtEl>
                                        <p:attrNameLst>
                                          <p:attrName>style.visibility</p:attrName>
                                        </p:attrNameLst>
                                      </p:cBhvr>
                                      <p:to>
                                        <p:strVal val="visible"/>
                                      </p:to>
                                    </p:set>
                                    <p:animEffect transition="in" filter="fade">
                                      <p:cBhvr>
                                        <p:cTn id="29" dur="500"/>
                                        <p:tgtEl>
                                          <p:spTgt spid="2765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500"/>
                                        <p:tgtEl>
                                          <p:spTgt spid="1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650"/>
                                        </p:tgtEl>
                                      </p:cBhvr>
                                    </p:animEffect>
                                    <p:set>
                                      <p:cBhvr>
                                        <p:cTn id="41" dur="1" fill="hold">
                                          <p:stCondLst>
                                            <p:cond delay="499"/>
                                          </p:stCondLst>
                                        </p:cTn>
                                        <p:tgtEl>
                                          <p:spTgt spid="27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13" grpId="0" animBg="1"/>
      <p:bldP spid="114" grpId="0" animBg="1"/>
      <p:bldP spid="117" grpId="0" animBg="1"/>
      <p:bldP spid="118" grpId="0" animBg="1"/>
      <p:bldP spid="119" grpId="0" animBg="1"/>
      <p:bldP spid="1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mware-host\Shared Folders\funonline\45 Data Lis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nvSpPr>
        <p:spPr>
          <a:xfrm>
            <a:off x="1712274" y="0"/>
            <a:ext cx="7429552" cy="928694"/>
          </a:xfrm>
          <a:prstGeom prst="rect">
            <a:avLst/>
          </a:prstGeom>
        </p:spPr>
        <p:txBody>
          <a:bodyPr vert="horz" lIns="91440" tIns="45720" rIns="91440" bIns="45720" rtlCol="0" anchor="ctr">
            <a:normAutofit/>
          </a:bodyPr>
          <a:lstStyle>
            <a:lvl1pPr algn="r" defTabSz="914400" rtl="0" eaLnBrk="1" latinLnBrk="0" hangingPunct="1">
              <a:spcBef>
                <a:spcPct val="0"/>
              </a:spcBef>
              <a:buNone/>
              <a:defRPr lang="en-US" sz="4400" kern="1200">
                <a:solidFill>
                  <a:schemeClr val="accent1"/>
                </a:solidFill>
                <a:effectLst/>
                <a:latin typeface="HelveticaNeue LT 45 Light" pitchFamily="34" charset="0"/>
                <a:ea typeface="+mj-ea"/>
                <a:cs typeface="+mj-cs"/>
              </a:defRPr>
            </a:lvl1pPr>
          </a:lstStyle>
          <a:p>
            <a:r>
              <a:rPr lang="en-GB" dirty="0" smtClean="0">
                <a:solidFill>
                  <a:srgbClr val="0070C0"/>
                </a:solidFill>
                <a:latin typeface="Gill Sans MT" pitchFamily="34" charset="0"/>
                <a:cs typeface="Helvetica Neue"/>
              </a:rPr>
              <a:t>Alfresco server </a:t>
            </a:r>
            <a:r>
              <a:rPr lang="en-GB" dirty="0" err="1" smtClean="0">
                <a:solidFill>
                  <a:srgbClr val="0070C0"/>
                </a:solidFill>
                <a:latin typeface="Gill Sans MT" pitchFamily="34" charset="0"/>
                <a:cs typeface="Helvetica Neue"/>
              </a:rPr>
              <a:t>startup</a:t>
            </a:r>
            <a:endParaRPr lang="en-GB" dirty="0">
              <a:solidFill>
                <a:srgbClr val="0070C0"/>
              </a:solidFill>
              <a:latin typeface="Gill Sans MT" pitchFamily="34" charset="0"/>
              <a:cs typeface="Helvetica Neue"/>
            </a:endParaRPr>
          </a:p>
        </p:txBody>
      </p:sp>
    </p:spTree>
    <p:extLst>
      <p:ext uri="{BB962C8B-B14F-4D97-AF65-F5344CB8AC3E}">
        <p14:creationId xmlns:p14="http://schemas.microsoft.com/office/powerpoint/2010/main" val="15171723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fresco server startup.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092008318"/>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custDataLst>
              <p:tags r:id="rId2"/>
            </p:custDataLst>
          </p:nvPr>
        </p:nvGrpSpPr>
        <p:grpSpPr>
          <a:xfrm>
            <a:off x="642910" y="4643446"/>
            <a:ext cx="8072494" cy="1037725"/>
            <a:chOff x="642910" y="4643446"/>
            <a:chExt cx="8072494" cy="1037725"/>
          </a:xfrm>
        </p:grpSpPr>
        <p:sp>
          <p:nvSpPr>
            <p:cNvPr id="22" name="Rectangle 21"/>
            <p:cNvSpPr/>
            <p:nvPr/>
          </p:nvSpPr>
          <p:spPr>
            <a:xfrm>
              <a:off x="642910" y="4643446"/>
              <a:ext cx="8072494" cy="103772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smtClean="0">
                  <a:solidFill>
                    <a:prstClr val="black">
                      <a:lumMod val="95000"/>
                      <a:lumOff val="5000"/>
                    </a:prstClr>
                  </a:solidFill>
                  <a:latin typeface="Gill Sans MT" pitchFamily="34" charset="0"/>
                  <a:cs typeface="Tahoma" pitchFamily="34" charset="0"/>
                </a:rPr>
                <a:t>Physical storage</a:t>
              </a:r>
              <a:endParaRPr lang="en-GB" sz="2000" dirty="0">
                <a:solidFill>
                  <a:prstClr val="black">
                    <a:lumMod val="95000"/>
                    <a:lumOff val="5000"/>
                  </a:prstClr>
                </a:solidFill>
                <a:latin typeface="Gill Sans MT" pitchFamily="34" charset="0"/>
                <a:cs typeface="Tahoma" pitchFamily="34" charset="0"/>
              </a:endParaRPr>
            </a:p>
          </p:txBody>
        </p:sp>
        <p:sp>
          <p:nvSpPr>
            <p:cNvPr id="23" name="Rectangle 74"/>
            <p:cNvSpPr>
              <a:spLocks noChangeArrowheads="1"/>
            </p:cNvSpPr>
            <p:nvPr/>
          </p:nvSpPr>
          <p:spPr bwMode="auto">
            <a:xfrm>
              <a:off x="785786"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Relational database</a:t>
              </a:r>
              <a:endParaRPr lang="en-US" dirty="0">
                <a:solidFill>
                  <a:schemeClr val="tx1"/>
                </a:solidFill>
                <a:latin typeface="Gill Sans MT" pitchFamily="34" charset="0"/>
                <a:cs typeface="Tahoma" pitchFamily="34" charset="0"/>
              </a:endParaRPr>
            </a:p>
          </p:txBody>
        </p:sp>
        <p:sp>
          <p:nvSpPr>
            <p:cNvPr id="24" name="PPTShape_0"/>
            <p:cNvSpPr>
              <a:spLocks noChangeArrowheads="1"/>
            </p:cNvSpPr>
            <p:nvPr/>
          </p:nvSpPr>
          <p:spPr bwMode="auto">
            <a:xfrm>
              <a:off x="3428992"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a:solidFill>
                    <a:schemeClr val="tx1"/>
                  </a:solidFill>
                  <a:latin typeface="Gill Sans MT" pitchFamily="34" charset="0"/>
                  <a:cs typeface="Tahoma" pitchFamily="34" charset="0"/>
                </a:rPr>
                <a:t>File system</a:t>
              </a:r>
              <a:endParaRPr lang="en-US" dirty="0">
                <a:solidFill>
                  <a:schemeClr val="tx1"/>
                </a:solidFill>
                <a:latin typeface="Gill Sans MT" pitchFamily="34" charset="0"/>
                <a:cs typeface="Tahoma" pitchFamily="34" charset="0"/>
              </a:endParaRPr>
            </a:p>
          </p:txBody>
        </p:sp>
        <p:sp>
          <p:nvSpPr>
            <p:cNvPr id="25" name="PPTShape_1"/>
            <p:cNvSpPr>
              <a:spLocks noChangeArrowheads="1"/>
            </p:cNvSpPr>
            <p:nvPr/>
          </p:nvSpPr>
          <p:spPr bwMode="auto">
            <a:xfrm>
              <a:off x="6072198" y="4786322"/>
              <a:ext cx="2428892" cy="394807"/>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dirty="0" smtClean="0">
                  <a:solidFill>
                    <a:schemeClr val="tx1"/>
                  </a:solidFill>
                  <a:latin typeface="Gill Sans MT" pitchFamily="34" charset="0"/>
                  <a:cs typeface="Tahoma" pitchFamily="34" charset="0"/>
                </a:rPr>
                <a:t>Full text indexes</a:t>
              </a:r>
              <a:endParaRPr lang="en-US" dirty="0">
                <a:solidFill>
                  <a:schemeClr val="tx1"/>
                </a:solidFill>
                <a:latin typeface="Gill Sans MT" pitchFamily="34" charset="0"/>
                <a:cs typeface="Tahoma" pitchFamily="34" charset="0"/>
              </a:endParaRPr>
            </a:p>
          </p:txBody>
        </p:sp>
      </p:grpSp>
      <p:grpSp>
        <p:nvGrpSpPr>
          <p:cNvPr id="26" name="Group 25"/>
          <p:cNvGrpSpPr/>
          <p:nvPr>
            <p:custDataLst>
              <p:tags r:id="rId3"/>
            </p:custDataLst>
          </p:nvPr>
        </p:nvGrpSpPr>
        <p:grpSpPr>
          <a:xfrm>
            <a:off x="642910" y="2569463"/>
            <a:ext cx="8072494" cy="1645355"/>
            <a:chOff x="642910" y="2571744"/>
            <a:chExt cx="8072494" cy="1645355"/>
          </a:xfrm>
        </p:grpSpPr>
        <p:sp>
          <p:nvSpPr>
            <p:cNvPr id="27" name="Rectangle 26"/>
            <p:cNvSpPr/>
            <p:nvPr/>
          </p:nvSpPr>
          <p:spPr>
            <a:xfrm>
              <a:off x="642910" y="2571744"/>
              <a:ext cx="8072494" cy="164535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Content </a:t>
              </a:r>
              <a:r>
                <a:rPr lang="en-GB" sz="2000" dirty="0" smtClean="0">
                  <a:solidFill>
                    <a:prstClr val="black">
                      <a:lumMod val="95000"/>
                      <a:lumOff val="5000"/>
                    </a:prstClr>
                  </a:solidFill>
                  <a:latin typeface="Gill Sans MT" pitchFamily="34" charset="0"/>
                  <a:cs typeface="Tahoma" pitchFamily="34" charset="0"/>
                </a:rPr>
                <a:t>server</a:t>
              </a:r>
              <a:endParaRPr lang="en-GB" sz="2000" dirty="0">
                <a:solidFill>
                  <a:prstClr val="black">
                    <a:lumMod val="95000"/>
                    <a:lumOff val="5000"/>
                  </a:prstClr>
                </a:solidFill>
                <a:latin typeface="Gill Sans MT" pitchFamily="34" charset="0"/>
                <a:cs typeface="Tahoma" pitchFamily="34" charset="0"/>
              </a:endParaRPr>
            </a:p>
          </p:txBody>
        </p:sp>
        <p:sp>
          <p:nvSpPr>
            <p:cNvPr id="28" name="Rectangle 73"/>
            <p:cNvSpPr>
              <a:spLocks noChangeArrowheads="1"/>
            </p:cNvSpPr>
            <p:nvPr/>
          </p:nvSpPr>
          <p:spPr bwMode="auto">
            <a:xfrm>
              <a:off x="785786" y="3286124"/>
              <a:ext cx="7786742" cy="48505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Content </a:t>
              </a:r>
              <a:r>
                <a:rPr lang="en-GB" dirty="0" smtClean="0">
                  <a:solidFill>
                    <a:prstClr val="white"/>
                  </a:solidFill>
                  <a:latin typeface="Gill Sans MT" pitchFamily="34" charset="0"/>
                  <a:cs typeface="Tahoma" pitchFamily="34" charset="0"/>
                </a:rPr>
                <a:t>repository</a:t>
              </a:r>
              <a:endParaRPr lang="en-US" dirty="0">
                <a:solidFill>
                  <a:prstClr val="white"/>
                </a:solidFill>
                <a:latin typeface="Gill Sans MT" pitchFamily="34" charset="0"/>
                <a:cs typeface="Tahoma" pitchFamily="34" charset="0"/>
              </a:endParaRPr>
            </a:p>
          </p:txBody>
        </p:sp>
        <p:sp>
          <p:nvSpPr>
            <p:cNvPr id="29" name="PPTShape_2"/>
            <p:cNvSpPr>
              <a:spLocks noChangeArrowheads="1"/>
            </p:cNvSpPr>
            <p:nvPr/>
          </p:nvSpPr>
          <p:spPr bwMode="auto">
            <a:xfrm>
              <a:off x="785786" y="2714620"/>
              <a:ext cx="229541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Content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0" name="PPTShape_3"/>
            <p:cNvSpPr>
              <a:spLocks noChangeArrowheads="1"/>
            </p:cNvSpPr>
            <p:nvPr/>
          </p:nvSpPr>
          <p:spPr bwMode="auto">
            <a:xfrm>
              <a:off x="3183659" y="2714620"/>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Control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sp>
          <p:nvSpPr>
            <p:cNvPr id="31" name="PPTShape_4"/>
            <p:cNvSpPr>
              <a:spLocks noChangeArrowheads="1"/>
            </p:cNvSpPr>
            <p:nvPr/>
          </p:nvSpPr>
          <p:spPr bwMode="auto">
            <a:xfrm>
              <a:off x="5929322" y="2714620"/>
              <a:ext cx="2643206" cy="38804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dirty="0">
                  <a:solidFill>
                    <a:prstClr val="white"/>
                  </a:solidFill>
                  <a:latin typeface="Gill Sans MT" pitchFamily="34" charset="0"/>
                  <a:cs typeface="Tahoma" pitchFamily="34" charset="0"/>
                </a:rPr>
                <a:t>Collaboration </a:t>
              </a:r>
              <a:r>
                <a:rPr lang="en-GB" dirty="0" smtClean="0">
                  <a:solidFill>
                    <a:prstClr val="white"/>
                  </a:solidFill>
                  <a:latin typeface="Gill Sans MT" pitchFamily="34" charset="0"/>
                  <a:cs typeface="Tahoma" pitchFamily="34" charset="0"/>
                </a:rPr>
                <a:t>services</a:t>
              </a:r>
              <a:endParaRPr lang="en-US" dirty="0">
                <a:solidFill>
                  <a:prstClr val="white"/>
                </a:solidFill>
                <a:latin typeface="Gill Sans MT" pitchFamily="34" charset="0"/>
                <a:cs typeface="Tahoma" pitchFamily="34" charset="0"/>
              </a:endParaRPr>
            </a:p>
          </p:txBody>
        </p:sp>
      </p:grpSp>
      <p:grpSp>
        <p:nvGrpSpPr>
          <p:cNvPr id="32" name="Group 31"/>
          <p:cNvGrpSpPr/>
          <p:nvPr>
            <p:custDataLst>
              <p:tags r:id="rId4"/>
            </p:custDataLst>
          </p:nvPr>
        </p:nvGrpSpPr>
        <p:grpSpPr>
          <a:xfrm>
            <a:off x="642910" y="484434"/>
            <a:ext cx="8072494" cy="1801558"/>
            <a:chOff x="642910" y="500042"/>
            <a:chExt cx="8072494" cy="1801558"/>
          </a:xfrm>
        </p:grpSpPr>
        <p:sp>
          <p:nvSpPr>
            <p:cNvPr id="33" name="Rectangle 32"/>
            <p:cNvSpPr/>
            <p:nvPr/>
          </p:nvSpPr>
          <p:spPr>
            <a:xfrm>
              <a:off x="642910" y="500042"/>
              <a:ext cx="8072494" cy="1801558"/>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2000" dirty="0">
                  <a:solidFill>
                    <a:prstClr val="black">
                      <a:lumMod val="95000"/>
                      <a:lumOff val="5000"/>
                    </a:prstClr>
                  </a:solidFill>
                  <a:latin typeface="Gill Sans MT" pitchFamily="34" charset="0"/>
                  <a:cs typeface="Tahoma" pitchFamily="34" charset="0"/>
                </a:rPr>
                <a:t>Clients</a:t>
              </a:r>
            </a:p>
          </p:txBody>
        </p:sp>
        <p:sp>
          <p:nvSpPr>
            <p:cNvPr id="34" name="PPTShape_5"/>
            <p:cNvSpPr>
              <a:spLocks noChangeArrowheads="1"/>
            </p:cNvSpPr>
            <p:nvPr/>
          </p:nvSpPr>
          <p:spPr bwMode="auto">
            <a:xfrm>
              <a:off x="785786" y="1389269"/>
              <a:ext cx="4572032" cy="406862"/>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Spring Surf</a:t>
              </a:r>
              <a:endParaRPr lang="en-US" dirty="0">
                <a:solidFill>
                  <a:prstClr val="white"/>
                </a:solidFill>
                <a:latin typeface="Gill Sans MT" pitchFamily="34" charset="0"/>
                <a:cs typeface="Tahoma" pitchFamily="34" charset="0"/>
              </a:endParaRPr>
            </a:p>
          </p:txBody>
        </p:sp>
        <p:sp>
          <p:nvSpPr>
            <p:cNvPr id="35" name="PPTShape_7"/>
            <p:cNvSpPr>
              <a:spLocks noChangeArrowheads="1"/>
            </p:cNvSpPr>
            <p:nvPr/>
          </p:nvSpPr>
          <p:spPr bwMode="auto">
            <a:xfrm>
              <a:off x="2381193" y="724561"/>
              <a:ext cx="1412235" cy="485058"/>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180000" rIns="180000" bIns="46800" anchor="ctr"/>
            <a:lstStyle/>
            <a:p>
              <a:pPr algn="ctr"/>
              <a:r>
                <a:rPr lang="en-GB" dirty="0" smtClean="0">
                  <a:solidFill>
                    <a:prstClr val="black"/>
                  </a:solidFill>
                  <a:latin typeface="Gill Sans MT" pitchFamily="34" charset="0"/>
                  <a:cs typeface="Tahoma" pitchFamily="34" charset="0"/>
                </a:rPr>
                <a:t>Web site</a:t>
              </a:r>
              <a:endParaRPr lang="en-US" dirty="0">
                <a:solidFill>
                  <a:prstClr val="black"/>
                </a:solidFill>
                <a:latin typeface="Gill Sans MT" pitchFamily="34" charset="0"/>
                <a:cs typeface="Tahoma" pitchFamily="34" charset="0"/>
              </a:endParaRPr>
            </a:p>
          </p:txBody>
        </p:sp>
        <p:sp>
          <p:nvSpPr>
            <p:cNvPr id="36" name="PPTShape_8"/>
            <p:cNvSpPr>
              <a:spLocks noChangeArrowheads="1"/>
            </p:cNvSpPr>
            <p:nvPr/>
          </p:nvSpPr>
          <p:spPr bwMode="auto">
            <a:xfrm>
              <a:off x="3945583" y="724561"/>
              <a:ext cx="1412235" cy="485058"/>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180000" rIns="180000" bIns="46800" anchor="ctr"/>
            <a:lstStyle/>
            <a:p>
              <a:pPr algn="ctr"/>
              <a:r>
                <a:rPr lang="en-GB" sz="1600" dirty="0" smtClean="0">
                  <a:solidFill>
                    <a:prstClr val="black"/>
                  </a:solidFill>
                  <a:latin typeface="Gill Sans MT" pitchFamily="34" charset="0"/>
                  <a:cs typeface="Tahoma" pitchFamily="34" charset="0"/>
                </a:rPr>
                <a:t>Portals /</a:t>
              </a:r>
              <a:endParaRPr lang="en-GB" sz="1600" dirty="0">
                <a:solidFill>
                  <a:prstClr val="black"/>
                </a:solidFill>
                <a:latin typeface="Gill Sans MT" pitchFamily="34" charset="0"/>
                <a:cs typeface="Tahoma" pitchFamily="34" charset="0"/>
              </a:endParaRPr>
            </a:p>
            <a:p>
              <a:pPr algn="ctr"/>
              <a:r>
                <a:rPr lang="en-GB" sz="1600" dirty="0" smtClean="0">
                  <a:solidFill>
                    <a:prstClr val="black"/>
                  </a:solidFill>
                  <a:latin typeface="Gill Sans MT" pitchFamily="34" charset="0"/>
                  <a:cs typeface="Tahoma" pitchFamily="34" charset="0"/>
                </a:rPr>
                <a:t>Custom </a:t>
              </a:r>
              <a:r>
                <a:rPr lang="en-GB" sz="1600" dirty="0">
                  <a:solidFill>
                    <a:prstClr val="black"/>
                  </a:solidFill>
                  <a:latin typeface="Gill Sans MT" pitchFamily="34" charset="0"/>
                  <a:cs typeface="Tahoma" pitchFamily="34" charset="0"/>
                </a:rPr>
                <a:t>a</a:t>
              </a:r>
              <a:r>
                <a:rPr lang="en-GB" sz="1600" dirty="0" smtClean="0">
                  <a:solidFill>
                    <a:prstClr val="black"/>
                  </a:solidFill>
                  <a:latin typeface="Gill Sans MT" pitchFamily="34" charset="0"/>
                  <a:cs typeface="Tahoma" pitchFamily="34" charset="0"/>
                </a:rPr>
                <a:t>pps</a:t>
              </a:r>
              <a:endParaRPr lang="en-US" sz="1600" dirty="0">
                <a:solidFill>
                  <a:prstClr val="black"/>
                </a:solidFill>
                <a:latin typeface="Gill Sans MT" pitchFamily="34" charset="0"/>
                <a:cs typeface="Tahoma" pitchFamily="34" charset="0"/>
              </a:endParaRPr>
            </a:p>
          </p:txBody>
        </p:sp>
        <p:sp>
          <p:nvSpPr>
            <p:cNvPr id="37" name="PPTShape_9"/>
            <p:cNvSpPr>
              <a:spLocks noChangeArrowheads="1"/>
            </p:cNvSpPr>
            <p:nvPr/>
          </p:nvSpPr>
          <p:spPr bwMode="auto">
            <a:xfrm>
              <a:off x="5572132" y="724561"/>
              <a:ext cx="1428760" cy="1102187"/>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square" lIns="180000" rIns="180000" bIns="46800" anchor="ctr"/>
            <a:lstStyle/>
            <a:p>
              <a:pPr algn="ctr"/>
              <a:r>
                <a:rPr lang="en-GB" dirty="0">
                  <a:solidFill>
                    <a:prstClr val="white"/>
                  </a:solidFill>
                  <a:latin typeface="Gill Sans MT" pitchFamily="34" charset="0"/>
                  <a:cs typeface="Tahoma" pitchFamily="34" charset="0"/>
                </a:rPr>
                <a:t>Virtual f</a:t>
              </a:r>
              <a:r>
                <a:rPr lang="en-GB" dirty="0" smtClean="0">
                  <a:solidFill>
                    <a:prstClr val="white"/>
                  </a:solidFill>
                  <a:latin typeface="Gill Sans MT" pitchFamily="34" charset="0"/>
                  <a:cs typeface="Tahoma" pitchFamily="34" charset="0"/>
                </a:rPr>
                <a:t>ile </a:t>
              </a:r>
              <a:r>
                <a:rPr lang="en-GB" dirty="0">
                  <a:solidFill>
                    <a:prstClr val="white"/>
                  </a:solidFill>
                  <a:latin typeface="Gill Sans MT" pitchFamily="34" charset="0"/>
                  <a:cs typeface="Tahoma" pitchFamily="34" charset="0"/>
                </a:rPr>
                <a:t>System</a:t>
              </a:r>
              <a:endParaRPr lang="en-US" dirty="0">
                <a:solidFill>
                  <a:prstClr val="white"/>
                </a:solidFill>
                <a:latin typeface="Gill Sans MT" pitchFamily="34" charset="0"/>
                <a:cs typeface="Tahoma" pitchFamily="34" charset="0"/>
              </a:endParaRPr>
            </a:p>
          </p:txBody>
        </p:sp>
        <p:sp>
          <p:nvSpPr>
            <p:cNvPr id="38" name="PPTShape_10"/>
            <p:cNvSpPr>
              <a:spLocks noChangeArrowheads="1"/>
            </p:cNvSpPr>
            <p:nvPr/>
          </p:nvSpPr>
          <p:spPr bwMode="auto">
            <a:xfrm>
              <a:off x="7215207" y="724561"/>
              <a:ext cx="1357322" cy="1132803"/>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square" lIns="180000" rIns="180000" bIns="46800" anchor="ctr"/>
            <a:lstStyle/>
            <a:p>
              <a:pPr algn="ctr"/>
              <a:r>
                <a:rPr lang="en-GB" dirty="0">
                  <a:solidFill>
                    <a:prstClr val="white"/>
                  </a:solidFill>
                  <a:latin typeface="Gill Sans MT" pitchFamily="34" charset="0"/>
                  <a:cs typeface="Tahoma" pitchFamily="34" charset="0"/>
                </a:rPr>
                <a:t>Office</a:t>
              </a:r>
              <a:endParaRPr lang="en-US" dirty="0">
                <a:solidFill>
                  <a:prstClr val="white"/>
                </a:solidFill>
                <a:latin typeface="Gill Sans MT" pitchFamily="34" charset="0"/>
                <a:cs typeface="Tahoma" pitchFamily="34" charset="0"/>
              </a:endParaRPr>
            </a:p>
          </p:txBody>
        </p:sp>
        <p:sp>
          <p:nvSpPr>
            <p:cNvPr id="39" name="PPTShape_6"/>
            <p:cNvSpPr>
              <a:spLocks noChangeArrowheads="1"/>
            </p:cNvSpPr>
            <p:nvPr/>
          </p:nvSpPr>
          <p:spPr bwMode="auto">
            <a:xfrm>
              <a:off x="785786" y="724561"/>
              <a:ext cx="1443252" cy="485058"/>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r>
                <a:rPr lang="en-GB" dirty="0">
                  <a:solidFill>
                    <a:prstClr val="white"/>
                  </a:solidFill>
                  <a:latin typeface="Gill Sans MT" pitchFamily="34" charset="0"/>
                  <a:cs typeface="Tahoma" pitchFamily="34" charset="0"/>
                </a:rPr>
                <a:t>Share</a:t>
              </a:r>
              <a:endParaRPr lang="en-US" dirty="0">
                <a:solidFill>
                  <a:prstClr val="white"/>
                </a:solidFill>
                <a:latin typeface="Gill Sans MT" pitchFamily="34" charset="0"/>
                <a:cs typeface="Tahoma" pitchFamily="34" charset="0"/>
              </a:endParaRPr>
            </a:p>
          </p:txBody>
        </p:sp>
      </p:grpSp>
      <p:pic>
        <p:nvPicPr>
          <p:cNvPr id="18" name="Picture 2" descr="C:\Documents and Settings\carlosm\My Documents\My Pictures\Microsoft Clip Organizer\j0435242.png"/>
          <p:cNvPicPr>
            <a:picLocks noChangeAspect="1" noChangeArrowheads="1"/>
          </p:cNvPicPr>
          <p:nvPr>
            <p:custDataLst>
              <p:tags r:id="rId5"/>
            </p:custDataLst>
          </p:nvPr>
        </p:nvPicPr>
        <p:blipFill>
          <a:blip r:embed="rId11" cstate="print"/>
          <a:srcRect/>
          <a:stretch>
            <a:fillRect/>
          </a:stretch>
        </p:blipFill>
        <p:spPr bwMode="auto">
          <a:xfrm flipH="1">
            <a:off x="357158" y="5072074"/>
            <a:ext cx="738781" cy="1357322"/>
          </a:xfrm>
          <a:prstGeom prst="rect">
            <a:avLst/>
          </a:prstGeom>
          <a:noFill/>
        </p:spPr>
      </p:pic>
      <p:pic>
        <p:nvPicPr>
          <p:cNvPr id="19" name="PPTShape_11" descr="C:\Documents and Settings\carlosm\My Documents\My Pictures\Microsoft Clip Organizer\j0435242.png"/>
          <p:cNvPicPr>
            <a:picLocks noChangeAspect="1" noChangeArrowheads="1"/>
          </p:cNvPicPr>
          <p:nvPr>
            <p:custDataLst>
              <p:tags r:id="rId6"/>
            </p:custDataLst>
          </p:nvPr>
        </p:nvPicPr>
        <p:blipFill>
          <a:blip r:embed="rId11" cstate="print"/>
          <a:srcRect/>
          <a:stretch>
            <a:fillRect/>
          </a:stretch>
        </p:blipFill>
        <p:spPr bwMode="auto">
          <a:xfrm flipH="1">
            <a:off x="3143240" y="5072074"/>
            <a:ext cx="738781" cy="1357322"/>
          </a:xfrm>
          <a:prstGeom prst="rect">
            <a:avLst/>
          </a:prstGeom>
          <a:noFill/>
        </p:spPr>
      </p:pic>
      <p:pic>
        <p:nvPicPr>
          <p:cNvPr id="20" name="PPTShape_12" descr="C:\Documents and Settings\carlosm\My Documents\My Pictures\Microsoft Clip Organizer\j0435242.png"/>
          <p:cNvPicPr>
            <a:picLocks noChangeAspect="1" noChangeArrowheads="1"/>
          </p:cNvPicPr>
          <p:nvPr>
            <p:custDataLst>
              <p:tags r:id="rId7"/>
            </p:custDataLst>
          </p:nvPr>
        </p:nvPicPr>
        <p:blipFill>
          <a:blip r:embed="rId11" cstate="print"/>
          <a:srcRect/>
          <a:stretch>
            <a:fillRect/>
          </a:stretch>
        </p:blipFill>
        <p:spPr bwMode="auto">
          <a:xfrm flipH="1">
            <a:off x="357158" y="3342582"/>
            <a:ext cx="746935" cy="1372302"/>
          </a:xfrm>
          <a:prstGeom prst="rect">
            <a:avLst/>
          </a:prstGeom>
          <a:noFill/>
        </p:spPr>
      </p:pic>
      <p:pic>
        <p:nvPicPr>
          <p:cNvPr id="40" name="PPTShape_0" descr="C:\Documents and Settings\carlosm\My Documents\My Pictures\Microsoft Clip Organizer\j0435242.png"/>
          <p:cNvPicPr>
            <a:picLocks noChangeAspect="1" noChangeArrowheads="1"/>
          </p:cNvPicPr>
          <p:nvPr>
            <p:custDataLst>
              <p:tags r:id="rId8"/>
            </p:custDataLst>
          </p:nvPr>
        </p:nvPicPr>
        <p:blipFill>
          <a:blip r:embed="rId11" cstate="print"/>
          <a:srcRect/>
          <a:stretch>
            <a:fillRect/>
          </a:stretch>
        </p:blipFill>
        <p:spPr bwMode="auto">
          <a:xfrm flipH="1">
            <a:off x="5741431" y="5072074"/>
            <a:ext cx="738781" cy="1357322"/>
          </a:xfrm>
          <a:prstGeom prst="rect">
            <a:avLst/>
          </a:prstGeom>
          <a:noFill/>
        </p:spPr>
      </p:pic>
    </p:spTree>
    <p:custDataLst>
      <p:tags r:id="rId1"/>
    </p:custDataLst>
    <p:extLst>
      <p:ext uri="{BB962C8B-B14F-4D97-AF65-F5344CB8AC3E}">
        <p14:creationId xmlns:p14="http://schemas.microsoft.com/office/powerpoint/2010/main" val="164287828"/>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mware-host\Shared Folders\PC Shared Folder\v4 - Fundamentals\Presentation\Slid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 y="1587"/>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714448" y="0"/>
            <a:ext cx="7429552" cy="92869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5200" dirty="0" smtClean="0">
                <a:solidFill>
                  <a:schemeClr val="accent4"/>
                </a:solidFill>
                <a:latin typeface="Gill Sans MT" pitchFamily="34" charset="0"/>
              </a:rPr>
              <a:t>Where we are</a:t>
            </a:r>
            <a:endParaRPr lang="en-GB" sz="5200" dirty="0">
              <a:solidFill>
                <a:schemeClr val="accent4"/>
              </a:solidFill>
              <a:latin typeface="Gill Sans MT" pitchFamily="34" charset="0"/>
            </a:endParaRPr>
          </a:p>
        </p:txBody>
      </p:sp>
      <p:graphicFrame>
        <p:nvGraphicFramePr>
          <p:cNvPr id="5" name="Content Placeholder 4"/>
          <p:cNvGraphicFramePr>
            <a:graphicFrameLocks/>
          </p:cNvGraphicFramePr>
          <p:nvPr>
            <p:extLst>
              <p:ext uri="{D42A27DB-BD31-4B8C-83A1-F6EECF244321}">
                <p14:modId xmlns:p14="http://schemas.microsoft.com/office/powerpoint/2010/main" val="344967230"/>
              </p:ext>
            </p:extLst>
          </p:nvPr>
        </p:nvGraphicFramePr>
        <p:xfrm>
          <a:off x="287524" y="1443351"/>
          <a:ext cx="8604956" cy="2993761"/>
        </p:xfrm>
        <a:graphic>
          <a:graphicData uri="http://schemas.openxmlformats.org/drawingml/2006/table">
            <a:tbl>
              <a:tblPr firstRow="1" bandRow="1">
                <a:tableStyleId>{5C22544A-7EE6-4342-B048-85BDC9FD1C3A}</a:tableStyleId>
              </a:tblPr>
              <a:tblGrid>
                <a:gridCol w="4302478"/>
                <a:gridCol w="4302478"/>
              </a:tblGrid>
              <a:tr h="498629">
                <a:tc>
                  <a:txBody>
                    <a:bodyPr/>
                    <a:lstStyle/>
                    <a:p>
                      <a:pPr marL="0" algn="l" defTabSz="914400" rtl="0" eaLnBrk="1" latinLnBrk="0" hangingPunct="1"/>
                      <a:r>
                        <a:rPr lang="en-GB" sz="2200" b="0" kern="1200" dirty="0" smtClean="0">
                          <a:solidFill>
                            <a:schemeClr val="tx1"/>
                          </a:solidFill>
                          <a:latin typeface="Gill Sans MT" pitchFamily="34" charset="0"/>
                          <a:ea typeface="+mn-ea"/>
                          <a:cs typeface="+mn-cs"/>
                        </a:rPr>
                        <a:t>Welcome</a:t>
                      </a:r>
                      <a:endParaRPr lang="en-GB" sz="2200" b="0" kern="1200" dirty="0">
                        <a:solidFill>
                          <a:schemeClr val="tx1"/>
                        </a:solidFill>
                        <a:latin typeface="Gill Sans MT" pitchFamily="34" charset="0"/>
                        <a:ea typeface="+mn-ea"/>
                        <a:cs typeface="+mn-cs"/>
                      </a:endParaRPr>
                    </a:p>
                  </a:txBody>
                  <a:tcPr>
                    <a:solidFill>
                      <a:schemeClr val="tx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b="0" dirty="0" smtClean="0">
                          <a:solidFill>
                            <a:schemeClr val="tx1"/>
                          </a:solidFill>
                          <a:latin typeface="Gill Sans MT" pitchFamily="34" charset="0"/>
                        </a:rPr>
                        <a:t>Repository configuration</a:t>
                      </a:r>
                    </a:p>
                  </a:txBody>
                  <a:tcPr>
                    <a:solidFill>
                      <a:srgbClr val="0070C0"/>
                    </a:solidFill>
                  </a:tcPr>
                </a:tc>
              </a:tr>
              <a:tr h="498629">
                <a:tc>
                  <a:txBody>
                    <a:bodyPr/>
                    <a:lstStyle/>
                    <a:p>
                      <a:pPr marL="0" algn="l" defTabSz="914400" rtl="0" eaLnBrk="1" latinLnBrk="0" hangingPunct="1"/>
                      <a:r>
                        <a:rPr lang="en-GB" sz="2200" kern="1200" dirty="0" smtClean="0">
                          <a:solidFill>
                            <a:schemeClr val="tx1"/>
                          </a:solidFill>
                          <a:latin typeface="Gill Sans MT" pitchFamily="34" charset="0"/>
                          <a:ea typeface="+mn-ea"/>
                          <a:cs typeface="+mn-cs"/>
                        </a:rPr>
                        <a:t>Introducing</a:t>
                      </a:r>
                      <a:r>
                        <a:rPr lang="en-GB" sz="2200" kern="1200" baseline="0" dirty="0" smtClean="0">
                          <a:solidFill>
                            <a:schemeClr val="tx1"/>
                          </a:solidFill>
                          <a:latin typeface="Gill Sans MT" pitchFamily="34" charset="0"/>
                          <a:ea typeface="+mn-ea"/>
                          <a:cs typeface="+mn-cs"/>
                        </a:rPr>
                        <a:t> Alfresco</a:t>
                      </a:r>
                      <a:endParaRPr lang="en-GB" sz="2200" kern="1200" dirty="0" smtClean="0">
                        <a:solidFill>
                          <a:schemeClr val="tx1"/>
                        </a:solidFill>
                        <a:latin typeface="Gill Sans MT" pitchFamily="34" charset="0"/>
                        <a:ea typeface="+mn-ea"/>
                        <a:cs typeface="+mn-cs"/>
                      </a:endParaRPr>
                    </a:p>
                  </a:txBody>
                  <a:tcPr>
                    <a:solidFill>
                      <a:schemeClr val="tx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b="0" kern="1200" dirty="0" smtClean="0">
                          <a:solidFill>
                            <a:schemeClr val="tx1"/>
                          </a:solidFill>
                          <a:latin typeface="Gill Sans MT" pitchFamily="34" charset="0"/>
                          <a:ea typeface="+mn-ea"/>
                          <a:cs typeface="+mn-cs"/>
                        </a:rPr>
                        <a:t>Managing the repository</a:t>
                      </a:r>
                    </a:p>
                  </a:txBody>
                  <a:tcPr>
                    <a:solidFill>
                      <a:srgbClr val="0070C0"/>
                    </a:solidFill>
                  </a:tcPr>
                </a:tc>
              </a:tr>
              <a:tr h="498629">
                <a:tc>
                  <a:txBody>
                    <a:bodyPr/>
                    <a:lstStyle/>
                    <a:p>
                      <a:pPr marL="0" algn="l" defTabSz="914400" rtl="0" eaLnBrk="1" latinLnBrk="0" hangingPunct="1"/>
                      <a:r>
                        <a:rPr lang="en-GB" sz="2200" kern="1200" dirty="0" smtClean="0">
                          <a:solidFill>
                            <a:schemeClr val="tx1"/>
                          </a:solidFill>
                          <a:latin typeface="Gill Sans MT" pitchFamily="34" charset="0"/>
                          <a:ea typeface="+mn-ea"/>
                          <a:cs typeface="+mn-cs"/>
                        </a:rPr>
                        <a:t>Architecture and technology</a:t>
                      </a:r>
                      <a:endParaRPr lang="en-GB" sz="2200" kern="1200" dirty="0">
                        <a:solidFill>
                          <a:schemeClr val="tx1"/>
                        </a:solidFill>
                        <a:latin typeface="Gill Sans MT" pitchFamily="34" charset="0"/>
                        <a:ea typeface="+mn-ea"/>
                        <a:cs typeface="+mn-cs"/>
                      </a:endParaRPr>
                    </a:p>
                  </a:txBody>
                  <a:tcPr>
                    <a:solidFill>
                      <a:schemeClr val="accent2"/>
                    </a:solidFill>
                  </a:tcPr>
                </a:tc>
                <a:tc>
                  <a:txBody>
                    <a:bodyPr/>
                    <a:lstStyle/>
                    <a:p>
                      <a:r>
                        <a:rPr lang="en-GB" sz="2200" b="0" kern="1200" dirty="0" smtClean="0">
                          <a:solidFill>
                            <a:schemeClr val="tx1"/>
                          </a:solidFill>
                          <a:latin typeface="Gill Sans MT" pitchFamily="34" charset="0"/>
                          <a:ea typeface="+mn-ea"/>
                          <a:cs typeface="+mn-cs"/>
                        </a:rPr>
                        <a:t>Content model overview</a:t>
                      </a:r>
                      <a:endParaRPr lang="en-GB" sz="2200" b="0" kern="1200" dirty="0">
                        <a:solidFill>
                          <a:schemeClr val="tx1"/>
                        </a:solidFill>
                        <a:latin typeface="Gill Sans MT" pitchFamily="34" charset="0"/>
                        <a:ea typeface="+mn-ea"/>
                        <a:cs typeface="+mn-cs"/>
                      </a:endParaRPr>
                    </a:p>
                  </a:txBody>
                  <a:tcPr>
                    <a:solidFill>
                      <a:srgbClr val="0070C0"/>
                    </a:solidFill>
                  </a:tcPr>
                </a:tc>
              </a:tr>
              <a:tr h="500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kern="1200" dirty="0" smtClean="0">
                          <a:solidFill>
                            <a:schemeClr val="tx1"/>
                          </a:solidFill>
                          <a:latin typeface="Gill Sans MT" pitchFamily="34" charset="0"/>
                          <a:ea typeface="+mn-ea"/>
                          <a:cs typeface="+mn-cs"/>
                        </a:rPr>
                        <a:t>User interfaces</a:t>
                      </a:r>
                    </a:p>
                  </a:txBody>
                  <a:tcPr>
                    <a:solidFill>
                      <a:srgbClr val="0070C0"/>
                    </a:solidFill>
                  </a:tcPr>
                </a:tc>
                <a:tc>
                  <a:txBody>
                    <a:bodyPr/>
                    <a:lstStyle/>
                    <a:p>
                      <a:r>
                        <a:rPr lang="en-GB" sz="2200" b="0" kern="1200" dirty="0" smtClean="0">
                          <a:solidFill>
                            <a:schemeClr val="tx1"/>
                          </a:solidFill>
                          <a:latin typeface="Gill Sans MT" pitchFamily="34" charset="0"/>
                          <a:ea typeface="+mn-ea"/>
                          <a:cs typeface="+mn-cs"/>
                        </a:rPr>
                        <a:t>Creating content models</a:t>
                      </a:r>
                      <a:endParaRPr lang="en-GB" sz="2200" b="0" kern="1200" dirty="0">
                        <a:solidFill>
                          <a:schemeClr val="tx1"/>
                        </a:solidFill>
                        <a:latin typeface="Gill Sans MT" pitchFamily="34" charset="0"/>
                        <a:ea typeface="+mn-ea"/>
                        <a:cs typeface="+mn-cs"/>
                      </a:endParaRPr>
                    </a:p>
                  </a:txBody>
                  <a:tcPr>
                    <a:solidFill>
                      <a:srgbClr val="0070C0"/>
                    </a:solidFill>
                  </a:tcPr>
                </a:tc>
              </a:tr>
              <a:tr h="4986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kern="1200" dirty="0" smtClean="0">
                          <a:solidFill>
                            <a:schemeClr val="tx1"/>
                          </a:solidFill>
                          <a:latin typeface="Gill Sans MT" pitchFamily="34" charset="0"/>
                          <a:ea typeface="+mn-ea"/>
                          <a:cs typeface="+mn-cs"/>
                        </a:rPr>
                        <a:t>Users and groups</a:t>
                      </a:r>
                    </a:p>
                  </a:txBody>
                  <a:tcPr>
                    <a:solidFill>
                      <a:srgbClr val="0070C0"/>
                    </a:solidFill>
                  </a:tcPr>
                </a:tc>
                <a:tc>
                  <a:txBody>
                    <a:bodyPr/>
                    <a:lstStyle/>
                    <a:p>
                      <a:r>
                        <a:rPr lang="en-GB" sz="2200" dirty="0" smtClean="0">
                          <a:solidFill>
                            <a:schemeClr val="tx1"/>
                          </a:solidFill>
                          <a:latin typeface="Gill Sans MT" pitchFamily="34" charset="0"/>
                        </a:rPr>
                        <a:t>Developing</a:t>
                      </a:r>
                      <a:r>
                        <a:rPr lang="en-GB" sz="2200" baseline="0" dirty="0" smtClean="0">
                          <a:solidFill>
                            <a:schemeClr val="tx1"/>
                          </a:solidFill>
                          <a:latin typeface="Gill Sans MT" pitchFamily="34" charset="0"/>
                        </a:rPr>
                        <a:t> applications</a:t>
                      </a:r>
                      <a:endParaRPr lang="en-GB" sz="2200" dirty="0">
                        <a:solidFill>
                          <a:schemeClr val="tx1"/>
                        </a:solidFill>
                        <a:latin typeface="Gill Sans MT" pitchFamily="34" charset="0"/>
                      </a:endParaRPr>
                    </a:p>
                  </a:txBody>
                  <a:tcPr>
                    <a:solidFill>
                      <a:srgbClr val="0070C0"/>
                    </a:solidFill>
                  </a:tcPr>
                </a:tc>
              </a:tr>
              <a:tr h="498629">
                <a:tc>
                  <a:txBody>
                    <a:bodyPr/>
                    <a:lstStyle/>
                    <a:p>
                      <a:pPr marL="0" algn="l" defTabSz="914400" rtl="0" eaLnBrk="1" latinLnBrk="0" hangingPunct="1"/>
                      <a:r>
                        <a:rPr lang="en-GB" sz="2200" kern="1200" dirty="0" smtClean="0">
                          <a:solidFill>
                            <a:schemeClr val="tx1"/>
                          </a:solidFill>
                          <a:latin typeface="Gill Sans MT" pitchFamily="34" charset="0"/>
                          <a:ea typeface="+mn-ea"/>
                          <a:cs typeface="+mn-cs"/>
                        </a:rPr>
                        <a:t>Permissions</a:t>
                      </a:r>
                      <a:endParaRPr lang="en-GB" sz="2200" kern="1200" dirty="0">
                        <a:solidFill>
                          <a:schemeClr val="tx1"/>
                        </a:solidFill>
                        <a:latin typeface="Gill Sans MT" pitchFamily="34" charset="0"/>
                        <a:ea typeface="+mn-ea"/>
                        <a:cs typeface="+mn-cs"/>
                      </a:endParaRPr>
                    </a:p>
                  </a:txBody>
                  <a:tcPr>
                    <a:solidFill>
                      <a:srgbClr val="0070C0"/>
                    </a:solidFill>
                  </a:tcPr>
                </a:tc>
                <a:tc>
                  <a:txBody>
                    <a:bodyPr/>
                    <a:lstStyle/>
                    <a:p>
                      <a:endParaRPr lang="en-GB" sz="2200" dirty="0">
                        <a:solidFill>
                          <a:schemeClr val="tx1"/>
                        </a:solidFill>
                        <a:latin typeface="Gill Sans MT" pitchFamily="34" charset="0"/>
                      </a:endParaRPr>
                    </a:p>
                  </a:txBody>
                  <a:tcPr>
                    <a:solidFill>
                      <a:schemeClr val="tx1"/>
                    </a:solidFill>
                  </a:tcPr>
                </a:tc>
              </a:tr>
            </a:tbl>
          </a:graphicData>
        </a:graphic>
      </p:graphicFrame>
    </p:spTree>
    <p:extLst>
      <p:ext uri="{BB962C8B-B14F-4D97-AF65-F5344CB8AC3E}">
        <p14:creationId xmlns:p14="http://schemas.microsoft.com/office/powerpoint/2010/main" val="1748752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PTShape_3" descr="C:\Users\simon\Desktop\saonline - Simon\02 Architecture\01 Slides\14 Cables\Sun Sercer T5120.png"/>
          <p:cNvPicPr>
            <a:picLocks noChangeAspect="1" noChangeArrowheads="1"/>
          </p:cNvPicPr>
          <p:nvPr>
            <p:custDataLst>
              <p:tags r:id="rId2"/>
            </p:custDataLst>
          </p:nvPr>
        </p:nvPicPr>
        <p:blipFill>
          <a:blip r:embed="rId17" cstate="print"/>
          <a:srcRect/>
          <a:stretch>
            <a:fillRect/>
          </a:stretch>
        </p:blipFill>
        <p:spPr bwMode="auto">
          <a:xfrm>
            <a:off x="142844" y="1714488"/>
            <a:ext cx="8786874" cy="2358110"/>
          </a:xfrm>
          <a:prstGeom prst="rect">
            <a:avLst/>
          </a:prstGeom>
          <a:noFill/>
        </p:spPr>
      </p:pic>
      <p:pic>
        <p:nvPicPr>
          <p:cNvPr id="78" name="PPTShape_6" descr="C:\Users\simon\Desktop\saonline - Simon\02 Architecture\01 Slides\14 Cables\Sun Sercer T5120.png"/>
          <p:cNvPicPr>
            <a:picLocks noChangeAspect="1" noChangeArrowheads="1"/>
          </p:cNvPicPr>
          <p:nvPr>
            <p:custDataLst>
              <p:tags r:id="rId3"/>
            </p:custDataLst>
          </p:nvPr>
        </p:nvPicPr>
        <p:blipFill>
          <a:blip r:embed="rId17" cstate="print"/>
          <a:srcRect/>
          <a:stretch>
            <a:fillRect/>
          </a:stretch>
        </p:blipFill>
        <p:spPr bwMode="auto">
          <a:xfrm>
            <a:off x="71406" y="2506940"/>
            <a:ext cx="4500594" cy="1207812"/>
          </a:xfrm>
          <a:prstGeom prst="rect">
            <a:avLst/>
          </a:prstGeom>
          <a:noFill/>
        </p:spPr>
      </p:pic>
      <p:sp>
        <p:nvSpPr>
          <p:cNvPr id="3" name="Rectangle 147"/>
          <p:cNvSpPr>
            <a:spLocks noChangeArrowheads="1"/>
          </p:cNvSpPr>
          <p:nvPr/>
        </p:nvSpPr>
        <p:spPr bwMode="auto">
          <a:xfrm>
            <a:off x="2667000" y="4279097"/>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GB" sz="1200" dirty="0" smtClean="0">
                <a:latin typeface="Gill Sans MT" pitchFamily="34" charset="0"/>
                <a:cs typeface="Tahoma" pitchFamily="34" charset="0"/>
              </a:rPr>
              <a:t>Database server</a:t>
            </a:r>
            <a:endParaRPr lang="en-US" sz="1200" dirty="0">
              <a:latin typeface="Gill Sans MT" pitchFamily="34" charset="0"/>
              <a:cs typeface="Tahoma" pitchFamily="34" charset="0"/>
            </a:endParaRPr>
          </a:p>
        </p:txBody>
      </p:sp>
      <p:sp>
        <p:nvSpPr>
          <p:cNvPr id="4" name="Rectangle 3"/>
          <p:cNvSpPr/>
          <p:nvPr/>
        </p:nvSpPr>
        <p:spPr>
          <a:xfrm>
            <a:off x="2514600" y="3086080"/>
            <a:ext cx="41148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sp>
        <p:nvSpPr>
          <p:cNvPr id="6" name="PPTShape_0"/>
          <p:cNvSpPr>
            <a:spLocks noChangeArrowheads="1"/>
          </p:cNvSpPr>
          <p:nvPr/>
        </p:nvSpPr>
        <p:spPr bwMode="auto">
          <a:xfrm>
            <a:off x="5257800" y="4279097"/>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200" dirty="0" smtClean="0">
                <a:latin typeface="Gill Sans MT" pitchFamily="34" charset="0"/>
                <a:cs typeface="Tahoma" pitchFamily="34" charset="0"/>
              </a:rPr>
              <a:t>File system</a:t>
            </a:r>
            <a:endParaRPr lang="en-US" sz="1200" dirty="0">
              <a:latin typeface="Gill Sans MT" pitchFamily="34" charset="0"/>
              <a:cs typeface="Tahoma" pitchFamily="34" charset="0"/>
            </a:endParaRPr>
          </a:p>
        </p:txBody>
      </p:sp>
      <p:sp>
        <p:nvSpPr>
          <p:cNvPr id="7" name="PPTShape_1"/>
          <p:cNvSpPr>
            <a:spLocks noChangeArrowheads="1"/>
          </p:cNvSpPr>
          <p:nvPr/>
        </p:nvSpPr>
        <p:spPr bwMode="auto">
          <a:xfrm>
            <a:off x="3962400" y="4286256"/>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200" dirty="0" smtClean="0">
                <a:latin typeface="Gill Sans MT" pitchFamily="34" charset="0"/>
                <a:cs typeface="Tahoma" pitchFamily="34" charset="0"/>
              </a:rPr>
              <a:t>Full text index</a:t>
            </a:r>
            <a:endParaRPr lang="en-US" sz="1200" dirty="0">
              <a:latin typeface="Gill Sans MT" pitchFamily="34" charset="0"/>
              <a:cs typeface="Tahoma" pitchFamily="34" charset="0"/>
            </a:endParaRPr>
          </a:p>
        </p:txBody>
      </p:sp>
      <p:pic>
        <p:nvPicPr>
          <p:cNvPr id="9" name="Picture 2" descr="C:\Documents and Settings\carlosm\My Documents\My Pictures\Microsoft Clip Organizer\j0435242.png"/>
          <p:cNvPicPr>
            <a:picLocks noChangeAspect="1" noChangeArrowheads="1"/>
          </p:cNvPicPr>
          <p:nvPr>
            <p:custDataLst>
              <p:tags r:id="rId4"/>
            </p:custDataLst>
          </p:nvPr>
        </p:nvPicPr>
        <p:blipFill>
          <a:blip r:embed="rId18" cstate="print"/>
          <a:srcRect/>
          <a:stretch>
            <a:fillRect/>
          </a:stretch>
        </p:blipFill>
        <p:spPr bwMode="auto">
          <a:xfrm flipH="1">
            <a:off x="4289065" y="4929198"/>
            <a:ext cx="539177" cy="990600"/>
          </a:xfrm>
          <a:prstGeom prst="rect">
            <a:avLst/>
          </a:prstGeom>
          <a:noFill/>
        </p:spPr>
      </p:pic>
      <p:sp>
        <p:nvSpPr>
          <p:cNvPr id="10" name="TextBox 9"/>
          <p:cNvSpPr txBox="1"/>
          <p:nvPr/>
        </p:nvSpPr>
        <p:spPr>
          <a:xfrm>
            <a:off x="4857752" y="5081598"/>
            <a:ext cx="797654" cy="369332"/>
          </a:xfrm>
          <a:prstGeom prst="rect">
            <a:avLst/>
          </a:prstGeom>
          <a:noFill/>
        </p:spPr>
        <p:txBody>
          <a:bodyPr wrap="none" rtlCol="0">
            <a:spAutoFit/>
          </a:bodyPr>
          <a:lstStyle/>
          <a:p>
            <a:r>
              <a:rPr lang="en-GB" dirty="0" smtClean="0">
                <a:latin typeface="Gill Sans MT" pitchFamily="34" charset="0"/>
              </a:rPr>
              <a:t>Server</a:t>
            </a:r>
            <a:endParaRPr lang="en-GB" dirty="0">
              <a:latin typeface="Gill Sans MT" pitchFamily="34" charset="0"/>
            </a:endParaRPr>
          </a:p>
        </p:txBody>
      </p:sp>
      <p:sp>
        <p:nvSpPr>
          <p:cNvPr id="12" name="Rectangle 11"/>
          <p:cNvSpPr/>
          <p:nvPr/>
        </p:nvSpPr>
        <p:spPr>
          <a:xfrm>
            <a:off x="190480" y="3086080"/>
            <a:ext cx="15240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pic>
        <p:nvPicPr>
          <p:cNvPr id="14" name="PPTShape_2" descr="C:\Documents and Settings\carlosm\My Documents\My Pictures\Microsoft Clip Organizer\j0435242.png"/>
          <p:cNvPicPr>
            <a:picLocks noChangeAspect="1" noChangeArrowheads="1"/>
          </p:cNvPicPr>
          <p:nvPr>
            <p:custDataLst>
              <p:tags r:id="rId5"/>
            </p:custDataLst>
          </p:nvPr>
        </p:nvPicPr>
        <p:blipFill>
          <a:blip r:embed="rId18" cstate="print"/>
          <a:srcRect/>
          <a:stretch>
            <a:fillRect/>
          </a:stretch>
        </p:blipFill>
        <p:spPr bwMode="auto">
          <a:xfrm flipH="1">
            <a:off x="381000" y="4914880"/>
            <a:ext cx="539177" cy="990600"/>
          </a:xfrm>
          <a:prstGeom prst="rect">
            <a:avLst/>
          </a:prstGeom>
          <a:noFill/>
        </p:spPr>
      </p:pic>
      <p:sp>
        <p:nvSpPr>
          <p:cNvPr id="15" name="TextBox 14"/>
          <p:cNvSpPr txBox="1"/>
          <p:nvPr/>
        </p:nvSpPr>
        <p:spPr>
          <a:xfrm>
            <a:off x="928662" y="5067280"/>
            <a:ext cx="797654" cy="369332"/>
          </a:xfrm>
          <a:prstGeom prst="rect">
            <a:avLst/>
          </a:prstGeom>
          <a:noFill/>
        </p:spPr>
        <p:txBody>
          <a:bodyPr wrap="none" rtlCol="0">
            <a:spAutoFit/>
          </a:bodyPr>
          <a:lstStyle/>
          <a:p>
            <a:r>
              <a:rPr lang="en-GB" dirty="0" smtClean="0">
                <a:latin typeface="Gill Sans MT" pitchFamily="34" charset="0"/>
              </a:rPr>
              <a:t>Server</a:t>
            </a:r>
            <a:endParaRPr lang="en-GB" dirty="0">
              <a:latin typeface="Gill Sans MT" pitchFamily="34" charset="0"/>
            </a:endParaRPr>
          </a:p>
        </p:txBody>
      </p:sp>
      <p:sp>
        <p:nvSpPr>
          <p:cNvPr id="22" name="Left-Right Arrow 21"/>
          <p:cNvSpPr/>
          <p:nvPr/>
        </p:nvSpPr>
        <p:spPr>
          <a:xfrm>
            <a:off x="1714480" y="4286256"/>
            <a:ext cx="800120" cy="381000"/>
          </a:xfrm>
          <a:prstGeom prst="leftRightArrow">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600">
              <a:latin typeface="Gill Sans MT" pitchFamily="34" charset="0"/>
            </a:endParaRPr>
          </a:p>
        </p:txBody>
      </p:sp>
      <p:grpSp>
        <p:nvGrpSpPr>
          <p:cNvPr id="23" name="Group 22"/>
          <p:cNvGrpSpPr/>
          <p:nvPr>
            <p:custDataLst>
              <p:tags r:id="rId6"/>
            </p:custDataLst>
          </p:nvPr>
        </p:nvGrpSpPr>
        <p:grpSpPr>
          <a:xfrm>
            <a:off x="2514600" y="571480"/>
            <a:ext cx="4114800" cy="1905000"/>
            <a:chOff x="2514600" y="838200"/>
            <a:chExt cx="4114800" cy="1905000"/>
          </a:xfrm>
        </p:grpSpPr>
        <p:sp>
          <p:nvSpPr>
            <p:cNvPr id="24" name="Rectangle 23"/>
            <p:cNvSpPr/>
            <p:nvPr/>
          </p:nvSpPr>
          <p:spPr>
            <a:xfrm>
              <a:off x="2514600" y="838200"/>
              <a:ext cx="41148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grpSp>
          <p:nvGrpSpPr>
            <p:cNvPr id="25" name="Group 43"/>
            <p:cNvGrpSpPr/>
            <p:nvPr/>
          </p:nvGrpSpPr>
          <p:grpSpPr>
            <a:xfrm>
              <a:off x="2818377" y="1195390"/>
              <a:ext cx="1336831" cy="990600"/>
              <a:chOff x="4342377" y="2795590"/>
              <a:chExt cx="1336831" cy="990600"/>
            </a:xfrm>
          </p:grpSpPr>
          <p:pic>
            <p:nvPicPr>
              <p:cNvPr id="26" name="Picture 2" descr="C:\Documents and Settings\carlosm\My Documents\My Pictures\Microsoft Clip Organizer\j0435242.png"/>
              <p:cNvPicPr>
                <a:picLocks noChangeAspect="1" noChangeArrowheads="1"/>
              </p:cNvPicPr>
              <p:nvPr/>
            </p:nvPicPr>
            <p:blipFill>
              <a:blip r:embed="rId18" cstate="print"/>
              <a:srcRect/>
              <a:stretch>
                <a:fillRect/>
              </a:stretch>
            </p:blipFill>
            <p:spPr bwMode="auto">
              <a:xfrm flipH="1">
                <a:off x="4342377" y="2795590"/>
                <a:ext cx="539177" cy="990600"/>
              </a:xfrm>
              <a:prstGeom prst="rect">
                <a:avLst/>
              </a:prstGeom>
              <a:noFill/>
            </p:spPr>
          </p:pic>
          <p:sp>
            <p:nvSpPr>
              <p:cNvPr id="27" name="TextBox 26"/>
              <p:cNvSpPr txBox="1"/>
              <p:nvPr/>
            </p:nvSpPr>
            <p:spPr>
              <a:xfrm>
                <a:off x="4881554" y="2938466"/>
                <a:ext cx="797654" cy="369332"/>
              </a:xfrm>
              <a:prstGeom prst="rect">
                <a:avLst/>
              </a:prstGeom>
              <a:noFill/>
            </p:spPr>
            <p:txBody>
              <a:bodyPr wrap="none" rtlCol="0">
                <a:spAutoFit/>
              </a:bodyPr>
              <a:lstStyle/>
              <a:p>
                <a:r>
                  <a:rPr lang="en-GB" dirty="0" smtClean="0">
                    <a:latin typeface="Gill Sans MT" pitchFamily="34" charset="0"/>
                  </a:rPr>
                  <a:t>Server</a:t>
                </a:r>
                <a:endParaRPr lang="en-GB" dirty="0">
                  <a:latin typeface="Gill Sans MT" pitchFamily="34" charset="0"/>
                </a:endParaRPr>
              </a:p>
            </p:txBody>
          </p:sp>
        </p:grpSp>
      </p:grpSp>
      <p:sp>
        <p:nvSpPr>
          <p:cNvPr id="28" name="Up-Down Arrow 27"/>
          <p:cNvSpPr/>
          <p:nvPr/>
        </p:nvSpPr>
        <p:spPr>
          <a:xfrm>
            <a:off x="4419600" y="2476480"/>
            <a:ext cx="304800" cy="609600"/>
          </a:xfrm>
          <a:prstGeom prst="upDownArrow">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600">
              <a:solidFill>
                <a:schemeClr val="dk1"/>
              </a:solidFill>
              <a:latin typeface="Gill Sans MT" pitchFamily="34" charset="0"/>
            </a:endParaRPr>
          </a:p>
        </p:txBody>
      </p:sp>
      <p:sp>
        <p:nvSpPr>
          <p:cNvPr id="71" name="TextBox 70"/>
          <p:cNvSpPr txBox="1"/>
          <p:nvPr/>
        </p:nvSpPr>
        <p:spPr>
          <a:xfrm>
            <a:off x="2741547" y="4357694"/>
            <a:ext cx="3544965" cy="523220"/>
          </a:xfrm>
          <a:prstGeom prst="rect">
            <a:avLst/>
          </a:prstGeom>
          <a:noFill/>
        </p:spPr>
        <p:txBody>
          <a:bodyPr wrap="square" rtlCol="0">
            <a:spAutoFit/>
          </a:bodyPr>
          <a:lstStyle/>
          <a:p>
            <a:r>
              <a:rPr lang="en-GB" sz="2800" dirty="0" smtClean="0">
                <a:solidFill>
                  <a:schemeClr val="bg1"/>
                </a:solidFill>
                <a:latin typeface="Gill Sans MT" pitchFamily="34" charset="0"/>
              </a:rPr>
              <a:t>Server class hardware.</a:t>
            </a:r>
            <a:endParaRPr lang="en-GB" sz="2800" dirty="0">
              <a:solidFill>
                <a:schemeClr val="bg1"/>
              </a:solidFill>
              <a:latin typeface="Gill Sans MT" pitchFamily="34" charset="0"/>
            </a:endParaRPr>
          </a:p>
        </p:txBody>
      </p:sp>
      <p:sp>
        <p:nvSpPr>
          <p:cNvPr id="72" name="TextBox 71"/>
          <p:cNvSpPr txBox="1"/>
          <p:nvPr/>
        </p:nvSpPr>
        <p:spPr>
          <a:xfrm>
            <a:off x="2428860" y="5072074"/>
            <a:ext cx="4143404" cy="523220"/>
          </a:xfrm>
          <a:prstGeom prst="rect">
            <a:avLst/>
          </a:prstGeom>
          <a:noFill/>
        </p:spPr>
        <p:txBody>
          <a:bodyPr wrap="square" rtlCol="0">
            <a:spAutoFit/>
          </a:bodyPr>
          <a:lstStyle/>
          <a:p>
            <a:r>
              <a:rPr lang="en-GB" sz="2800" dirty="0" smtClean="0">
                <a:solidFill>
                  <a:schemeClr val="bg1"/>
                </a:solidFill>
                <a:latin typeface="Gill Sans MT" pitchFamily="34" charset="0"/>
              </a:rPr>
              <a:t>With SCSI raid disk arrays.</a:t>
            </a:r>
            <a:endParaRPr lang="en-GB" sz="2800" dirty="0">
              <a:solidFill>
                <a:schemeClr val="bg1"/>
              </a:solidFill>
              <a:latin typeface="Gill Sans MT" pitchFamily="34" charset="0"/>
            </a:endParaRPr>
          </a:p>
        </p:txBody>
      </p:sp>
      <p:sp>
        <p:nvSpPr>
          <p:cNvPr id="73" name="TextBox 72"/>
          <p:cNvSpPr txBox="1"/>
          <p:nvPr/>
        </p:nvSpPr>
        <p:spPr>
          <a:xfrm>
            <a:off x="1785918" y="5763300"/>
            <a:ext cx="5286412" cy="523220"/>
          </a:xfrm>
          <a:prstGeom prst="rect">
            <a:avLst/>
          </a:prstGeom>
          <a:noFill/>
        </p:spPr>
        <p:txBody>
          <a:bodyPr wrap="square" rtlCol="0">
            <a:spAutoFit/>
          </a:bodyPr>
          <a:lstStyle/>
          <a:p>
            <a:r>
              <a:rPr lang="en-GB" sz="2800" dirty="0" smtClean="0">
                <a:solidFill>
                  <a:schemeClr val="bg1"/>
                </a:solidFill>
                <a:latin typeface="Gill Sans MT" pitchFamily="34" charset="0"/>
              </a:rPr>
              <a:t>Consider using SAN infrastructure.</a:t>
            </a:r>
            <a:endParaRPr lang="en-GB" sz="2800" dirty="0">
              <a:solidFill>
                <a:schemeClr val="bg1"/>
              </a:solidFill>
              <a:latin typeface="Gill Sans MT" pitchFamily="34" charset="0"/>
            </a:endParaRPr>
          </a:p>
        </p:txBody>
      </p:sp>
      <p:cxnSp>
        <p:nvCxnSpPr>
          <p:cNvPr id="74" name="Elbow Connector 10"/>
          <p:cNvCxnSpPr/>
          <p:nvPr/>
        </p:nvCxnSpPr>
        <p:spPr>
          <a:xfrm flipV="1">
            <a:off x="4143372" y="1285860"/>
            <a:ext cx="2143140" cy="228600"/>
          </a:xfrm>
          <a:prstGeom prst="bentConnector3">
            <a:avLst>
              <a:gd name="adj1" fmla="val -568"/>
            </a:avLst>
          </a:prstGeom>
          <a:ln>
            <a:tailEnd type="arrow"/>
          </a:ln>
        </p:spPr>
        <p:style>
          <a:lnRef idx="2">
            <a:schemeClr val="accent2"/>
          </a:lnRef>
          <a:fillRef idx="0">
            <a:schemeClr val="accent2"/>
          </a:fillRef>
          <a:effectRef idx="1">
            <a:schemeClr val="accent2"/>
          </a:effectRef>
          <a:fontRef idx="minor">
            <a:schemeClr val="tx1"/>
          </a:fontRef>
        </p:style>
      </p:cxnSp>
      <p:sp>
        <p:nvSpPr>
          <p:cNvPr id="75" name="PPTShape_4"/>
          <p:cNvSpPr>
            <a:spLocks noChangeArrowheads="1"/>
          </p:cNvSpPr>
          <p:nvPr/>
        </p:nvSpPr>
        <p:spPr bwMode="auto">
          <a:xfrm>
            <a:off x="3643306" y="1500174"/>
            <a:ext cx="857256" cy="388044"/>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rIns="180000" bIns="46800" anchor="ctr"/>
          <a:lstStyle/>
          <a:p>
            <a:pPr algn="ctr"/>
            <a:r>
              <a:rPr lang="en-GB" dirty="0" smtClean="0">
                <a:solidFill>
                  <a:prstClr val="white"/>
                </a:solidFill>
                <a:latin typeface="Gill Sans MT" pitchFamily="34" charset="0"/>
                <a:cs typeface="Tahoma" pitchFamily="34" charset="0"/>
              </a:rPr>
              <a:t>SAN</a:t>
            </a:r>
            <a:endParaRPr lang="en-US" dirty="0">
              <a:solidFill>
                <a:prstClr val="white"/>
              </a:solidFill>
              <a:latin typeface="Gill Sans MT" pitchFamily="34" charset="0"/>
              <a:cs typeface="Tahoma" pitchFamily="34" charset="0"/>
            </a:endParaRPr>
          </a:p>
        </p:txBody>
      </p:sp>
      <p:cxnSp>
        <p:nvCxnSpPr>
          <p:cNvPr id="76" name="PPTShape_5"/>
          <p:cNvCxnSpPr/>
          <p:nvPr/>
        </p:nvCxnSpPr>
        <p:spPr>
          <a:xfrm>
            <a:off x="4143372" y="1928802"/>
            <a:ext cx="2143140" cy="214314"/>
          </a:xfrm>
          <a:prstGeom prst="bentConnector3">
            <a:avLst>
              <a:gd name="adj1" fmla="val -568"/>
            </a:avLst>
          </a:prstGeom>
          <a:ln>
            <a:tailEnd type="arrow"/>
          </a:ln>
        </p:spPr>
        <p:style>
          <a:lnRef idx="2">
            <a:schemeClr val="accent2"/>
          </a:lnRef>
          <a:fillRef idx="0">
            <a:schemeClr val="accent2"/>
          </a:fillRef>
          <a:effectRef idx="1">
            <a:schemeClr val="accent2"/>
          </a:effectRef>
          <a:fontRef idx="minor">
            <a:schemeClr val="tx1"/>
          </a:fontRef>
        </p:style>
      </p:cxnSp>
      <p:sp>
        <p:nvSpPr>
          <p:cNvPr id="77" name="TextBox 76"/>
          <p:cNvSpPr txBox="1"/>
          <p:nvPr/>
        </p:nvSpPr>
        <p:spPr>
          <a:xfrm>
            <a:off x="4567743" y="857232"/>
            <a:ext cx="1428789" cy="369332"/>
          </a:xfrm>
          <a:prstGeom prst="rect">
            <a:avLst/>
          </a:prstGeom>
          <a:noFill/>
        </p:spPr>
        <p:txBody>
          <a:bodyPr wrap="none" rtlCol="0">
            <a:spAutoFit/>
          </a:bodyPr>
          <a:lstStyle/>
          <a:p>
            <a:r>
              <a:rPr lang="en-GB" dirty="0" smtClean="0">
                <a:latin typeface="Gill Sans MT" pitchFamily="34" charset="0"/>
              </a:rPr>
              <a:t>Fibre channel</a:t>
            </a:r>
            <a:endParaRPr lang="en-GB" dirty="0">
              <a:latin typeface="Gill Sans MT" pitchFamily="34" charset="0"/>
            </a:endParaRPr>
          </a:p>
        </p:txBody>
      </p:sp>
      <p:cxnSp>
        <p:nvCxnSpPr>
          <p:cNvPr id="79" name="PPTShape_7"/>
          <p:cNvCxnSpPr>
            <a:endCxn id="75" idx="1"/>
          </p:cNvCxnSpPr>
          <p:nvPr/>
        </p:nvCxnSpPr>
        <p:spPr>
          <a:xfrm flipV="1">
            <a:off x="2714612" y="1694196"/>
            <a:ext cx="928694" cy="877548"/>
          </a:xfrm>
          <a:prstGeom prst="bentConnector3">
            <a:avLst>
              <a:gd name="adj1" fmla="val -1100"/>
            </a:avLst>
          </a:prstGeom>
          <a:ln>
            <a:tailEnd type="arrow"/>
          </a:ln>
        </p:spPr>
        <p:style>
          <a:lnRef idx="2">
            <a:schemeClr val="accent2"/>
          </a:lnRef>
          <a:fillRef idx="0">
            <a:schemeClr val="accent2"/>
          </a:fillRef>
          <a:effectRef idx="1">
            <a:schemeClr val="accent2"/>
          </a:effectRef>
          <a:fontRef idx="minor">
            <a:schemeClr val="tx1"/>
          </a:fontRef>
        </p:style>
      </p:cxnSp>
      <p:pic>
        <p:nvPicPr>
          <p:cNvPr id="80" name="PPTShape_8" descr="C:\Users\simon\Desktop\saonline - Simon\02 Architecture\01 Slides\14 Cables\Storage.png"/>
          <p:cNvPicPr>
            <a:picLocks noChangeAspect="1" noChangeArrowheads="1"/>
          </p:cNvPicPr>
          <p:nvPr>
            <p:custDataLst>
              <p:tags r:id="rId7"/>
            </p:custDataLst>
          </p:nvPr>
        </p:nvPicPr>
        <p:blipFill>
          <a:blip r:embed="rId19" cstate="print"/>
          <a:srcRect/>
          <a:stretch>
            <a:fillRect/>
          </a:stretch>
        </p:blipFill>
        <p:spPr bwMode="auto">
          <a:xfrm>
            <a:off x="6487048" y="571480"/>
            <a:ext cx="2514108" cy="928694"/>
          </a:xfrm>
          <a:prstGeom prst="rect">
            <a:avLst/>
          </a:prstGeom>
          <a:noFill/>
        </p:spPr>
      </p:pic>
      <p:pic>
        <p:nvPicPr>
          <p:cNvPr id="81" name="PPTShape_9" descr="C:\Users\simon\Desktop\saonline - Simon\02 Architecture\01 Slides\14 Cables\Storage.png"/>
          <p:cNvPicPr>
            <a:picLocks noChangeAspect="1" noChangeArrowheads="1"/>
          </p:cNvPicPr>
          <p:nvPr>
            <p:custDataLst>
              <p:tags r:id="rId8"/>
            </p:custDataLst>
          </p:nvPr>
        </p:nvPicPr>
        <p:blipFill>
          <a:blip r:embed="rId19" cstate="print"/>
          <a:srcRect/>
          <a:stretch>
            <a:fillRect/>
          </a:stretch>
        </p:blipFill>
        <p:spPr bwMode="auto">
          <a:xfrm>
            <a:off x="6357950" y="1857364"/>
            <a:ext cx="2514108" cy="928694"/>
          </a:xfrm>
          <a:prstGeom prst="rect">
            <a:avLst/>
          </a:prstGeom>
          <a:noFill/>
        </p:spPr>
      </p:pic>
      <p:sp>
        <p:nvSpPr>
          <p:cNvPr id="82" name="TextBox 81"/>
          <p:cNvSpPr txBox="1"/>
          <p:nvPr/>
        </p:nvSpPr>
        <p:spPr>
          <a:xfrm>
            <a:off x="4424896" y="2273850"/>
            <a:ext cx="1718740" cy="369332"/>
          </a:xfrm>
          <a:prstGeom prst="rect">
            <a:avLst/>
          </a:prstGeom>
          <a:noFill/>
        </p:spPr>
        <p:txBody>
          <a:bodyPr wrap="none" rtlCol="0">
            <a:spAutoFit/>
          </a:bodyPr>
          <a:lstStyle/>
          <a:p>
            <a:r>
              <a:rPr lang="en-GB" dirty="0" smtClean="0">
                <a:latin typeface="Gill Sans MT" pitchFamily="34" charset="0"/>
              </a:rPr>
              <a:t>Gigabit </a:t>
            </a:r>
            <a:r>
              <a:rPr lang="en-GB" dirty="0" err="1" smtClean="0">
                <a:latin typeface="Gill Sans MT" pitchFamily="34" charset="0"/>
              </a:rPr>
              <a:t>ethernet</a:t>
            </a:r>
            <a:endParaRPr lang="en-GB" dirty="0">
              <a:latin typeface="Gill Sans MT" pitchFamily="34" charset="0"/>
            </a:endParaRPr>
          </a:p>
        </p:txBody>
      </p:sp>
      <p:sp>
        <p:nvSpPr>
          <p:cNvPr id="83" name="PPTShape_10"/>
          <p:cNvSpPr>
            <a:spLocks noChangeArrowheads="1"/>
          </p:cNvSpPr>
          <p:nvPr/>
        </p:nvSpPr>
        <p:spPr bwMode="auto">
          <a:xfrm>
            <a:off x="2667000" y="1857364"/>
            <a:ext cx="3810000" cy="381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GB" sz="1600" dirty="0" smtClean="0">
                <a:latin typeface="Gill Sans MT" pitchFamily="34" charset="0"/>
                <a:cs typeface="Tahoma" pitchFamily="34" charset="0"/>
              </a:rPr>
              <a:t>Application server</a:t>
            </a:r>
            <a:endParaRPr lang="en-US" sz="1600" dirty="0">
              <a:latin typeface="Gill Sans MT" pitchFamily="34" charset="0"/>
              <a:cs typeface="Tahoma" pitchFamily="34" charset="0"/>
            </a:endParaRPr>
          </a:p>
        </p:txBody>
      </p:sp>
      <p:sp>
        <p:nvSpPr>
          <p:cNvPr id="84" name="PPTShape_11"/>
          <p:cNvSpPr>
            <a:spLocks noChangeArrowheads="1"/>
          </p:cNvSpPr>
          <p:nvPr/>
        </p:nvSpPr>
        <p:spPr bwMode="auto">
          <a:xfrm>
            <a:off x="328464" y="4272136"/>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GB" sz="1200" dirty="0" smtClean="0">
                <a:latin typeface="Gill Sans MT" pitchFamily="34" charset="0"/>
                <a:cs typeface="Tahoma" pitchFamily="34" charset="0"/>
              </a:rPr>
              <a:t>Database server</a:t>
            </a:r>
            <a:endParaRPr lang="en-US" sz="1200" dirty="0">
              <a:latin typeface="Gill Sans MT" pitchFamily="34" charset="0"/>
              <a:cs typeface="Tahoma" pitchFamily="34" charset="0"/>
            </a:endParaRPr>
          </a:p>
        </p:txBody>
      </p:sp>
      <p:sp>
        <p:nvSpPr>
          <p:cNvPr id="85" name="Rectangle 84"/>
          <p:cNvSpPr/>
          <p:nvPr/>
        </p:nvSpPr>
        <p:spPr>
          <a:xfrm>
            <a:off x="2514600" y="3086080"/>
            <a:ext cx="41148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sp>
        <p:nvSpPr>
          <p:cNvPr id="86" name="PPTShape_12"/>
          <p:cNvSpPr>
            <a:spLocks noChangeArrowheads="1"/>
          </p:cNvSpPr>
          <p:nvPr/>
        </p:nvSpPr>
        <p:spPr bwMode="auto">
          <a:xfrm>
            <a:off x="2706216" y="3687688"/>
            <a:ext cx="3810000" cy="5334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rIns="360000" bIns="46800" anchor="ctr"/>
          <a:lstStyle/>
          <a:p>
            <a:pPr algn="ctr"/>
            <a:r>
              <a:rPr lang="en-GB" sz="1600" dirty="0" smtClean="0">
                <a:latin typeface="Gill Sans MT" pitchFamily="34" charset="0"/>
              </a:rPr>
              <a:t>Content server</a:t>
            </a:r>
            <a:endParaRPr lang="en-US" sz="1600" dirty="0">
              <a:latin typeface="Gill Sans MT" pitchFamily="34" charset="0"/>
            </a:endParaRPr>
          </a:p>
        </p:txBody>
      </p:sp>
      <p:sp>
        <p:nvSpPr>
          <p:cNvPr id="87" name="PPTShape_13"/>
          <p:cNvSpPr>
            <a:spLocks noChangeArrowheads="1"/>
          </p:cNvSpPr>
          <p:nvPr/>
        </p:nvSpPr>
        <p:spPr bwMode="auto">
          <a:xfrm>
            <a:off x="5257800" y="4279097"/>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200" dirty="0" smtClean="0">
                <a:latin typeface="Gill Sans MT" pitchFamily="34" charset="0"/>
                <a:cs typeface="Tahoma" pitchFamily="34" charset="0"/>
              </a:rPr>
              <a:t>File system</a:t>
            </a:r>
            <a:endParaRPr lang="en-US" sz="1200" dirty="0">
              <a:latin typeface="Gill Sans MT" pitchFamily="34" charset="0"/>
              <a:cs typeface="Tahoma" pitchFamily="34" charset="0"/>
            </a:endParaRPr>
          </a:p>
        </p:txBody>
      </p:sp>
      <p:sp>
        <p:nvSpPr>
          <p:cNvPr id="88" name="PPTShape_14"/>
          <p:cNvSpPr>
            <a:spLocks noChangeArrowheads="1"/>
          </p:cNvSpPr>
          <p:nvPr/>
        </p:nvSpPr>
        <p:spPr bwMode="auto">
          <a:xfrm>
            <a:off x="3962400" y="4286256"/>
            <a:ext cx="1219200" cy="3810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200" dirty="0" smtClean="0">
                <a:latin typeface="Gill Sans MT" pitchFamily="34" charset="0"/>
                <a:cs typeface="Tahoma" pitchFamily="34" charset="0"/>
              </a:rPr>
              <a:t>Full text indexes</a:t>
            </a:r>
            <a:endParaRPr lang="en-US" sz="1200" dirty="0">
              <a:latin typeface="Gill Sans MT" pitchFamily="34" charset="0"/>
              <a:cs typeface="Tahoma" pitchFamily="34" charset="0"/>
            </a:endParaRPr>
          </a:p>
        </p:txBody>
      </p:sp>
      <p:pic>
        <p:nvPicPr>
          <p:cNvPr id="89" name="PPTShape_15" descr="C:\Documents and Settings\carlosm\My Documents\My Pictures\Microsoft Clip Organizer\j0435242.png"/>
          <p:cNvPicPr>
            <a:picLocks noChangeAspect="1" noChangeArrowheads="1"/>
          </p:cNvPicPr>
          <p:nvPr>
            <p:custDataLst>
              <p:tags r:id="rId9"/>
            </p:custDataLst>
          </p:nvPr>
        </p:nvPicPr>
        <p:blipFill>
          <a:blip r:embed="rId18" cstate="print"/>
          <a:srcRect/>
          <a:stretch>
            <a:fillRect/>
          </a:stretch>
        </p:blipFill>
        <p:spPr bwMode="auto">
          <a:xfrm flipH="1">
            <a:off x="4289065" y="4929198"/>
            <a:ext cx="539177" cy="990600"/>
          </a:xfrm>
          <a:prstGeom prst="rect">
            <a:avLst/>
          </a:prstGeom>
          <a:noFill/>
        </p:spPr>
      </p:pic>
      <p:sp>
        <p:nvSpPr>
          <p:cNvPr id="90" name="TextBox 89"/>
          <p:cNvSpPr txBox="1"/>
          <p:nvPr/>
        </p:nvSpPr>
        <p:spPr>
          <a:xfrm>
            <a:off x="4889141" y="5081598"/>
            <a:ext cx="714042" cy="338554"/>
          </a:xfrm>
          <a:prstGeom prst="rect">
            <a:avLst/>
          </a:prstGeom>
          <a:noFill/>
        </p:spPr>
        <p:txBody>
          <a:bodyPr wrap="none" rtlCol="0">
            <a:spAutoFit/>
          </a:bodyPr>
          <a:lstStyle/>
          <a:p>
            <a:r>
              <a:rPr lang="en-GB" sz="1600" dirty="0" smtClean="0">
                <a:latin typeface="Gill Sans MT" pitchFamily="34" charset="0"/>
              </a:rPr>
              <a:t>server</a:t>
            </a:r>
            <a:endParaRPr lang="en-GB" sz="1600" dirty="0">
              <a:latin typeface="Gill Sans MT" pitchFamily="34" charset="0"/>
            </a:endParaRPr>
          </a:p>
        </p:txBody>
      </p:sp>
      <p:sp>
        <p:nvSpPr>
          <p:cNvPr id="91" name="Rectangle 90"/>
          <p:cNvSpPr/>
          <p:nvPr/>
        </p:nvSpPr>
        <p:spPr>
          <a:xfrm>
            <a:off x="190480" y="3086080"/>
            <a:ext cx="15240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pic>
        <p:nvPicPr>
          <p:cNvPr id="92" name="PPTShape_16" descr="C:\Documents and Settings\carlosm\My Documents\My Pictures\Microsoft Clip Organizer\j0435242.png"/>
          <p:cNvPicPr>
            <a:picLocks noChangeAspect="1" noChangeArrowheads="1"/>
          </p:cNvPicPr>
          <p:nvPr>
            <p:custDataLst>
              <p:tags r:id="rId10"/>
            </p:custDataLst>
          </p:nvPr>
        </p:nvPicPr>
        <p:blipFill>
          <a:blip r:embed="rId18" cstate="print"/>
          <a:srcRect/>
          <a:stretch>
            <a:fillRect/>
          </a:stretch>
        </p:blipFill>
        <p:spPr bwMode="auto">
          <a:xfrm flipH="1">
            <a:off x="381000" y="4914880"/>
            <a:ext cx="539177" cy="990600"/>
          </a:xfrm>
          <a:prstGeom prst="rect">
            <a:avLst/>
          </a:prstGeom>
          <a:noFill/>
        </p:spPr>
      </p:pic>
      <p:sp>
        <p:nvSpPr>
          <p:cNvPr id="93" name="TextBox 92"/>
          <p:cNvSpPr txBox="1"/>
          <p:nvPr/>
        </p:nvSpPr>
        <p:spPr>
          <a:xfrm>
            <a:off x="960051" y="5067280"/>
            <a:ext cx="714042" cy="338554"/>
          </a:xfrm>
          <a:prstGeom prst="rect">
            <a:avLst/>
          </a:prstGeom>
          <a:noFill/>
        </p:spPr>
        <p:txBody>
          <a:bodyPr wrap="none" rtlCol="0">
            <a:spAutoFit/>
          </a:bodyPr>
          <a:lstStyle/>
          <a:p>
            <a:r>
              <a:rPr lang="en-GB" sz="1600" dirty="0" smtClean="0">
                <a:latin typeface="Gill Sans MT" pitchFamily="34" charset="0"/>
              </a:rPr>
              <a:t>server</a:t>
            </a:r>
            <a:endParaRPr lang="en-GB" sz="1600" dirty="0">
              <a:latin typeface="Gill Sans MT" pitchFamily="34" charset="0"/>
            </a:endParaRPr>
          </a:p>
        </p:txBody>
      </p:sp>
      <p:grpSp>
        <p:nvGrpSpPr>
          <p:cNvPr id="94" name="Group 15"/>
          <p:cNvGrpSpPr/>
          <p:nvPr>
            <p:custDataLst>
              <p:tags r:id="rId11"/>
            </p:custDataLst>
          </p:nvPr>
        </p:nvGrpSpPr>
        <p:grpSpPr>
          <a:xfrm>
            <a:off x="7405718" y="3086080"/>
            <a:ext cx="1524000" cy="2819400"/>
            <a:chOff x="7162800" y="1828800"/>
            <a:chExt cx="1524000" cy="2819400"/>
          </a:xfrm>
        </p:grpSpPr>
        <p:sp>
          <p:nvSpPr>
            <p:cNvPr id="95" name="Rectangle 94"/>
            <p:cNvSpPr/>
            <p:nvPr/>
          </p:nvSpPr>
          <p:spPr>
            <a:xfrm>
              <a:off x="7162800" y="1828800"/>
              <a:ext cx="15240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grpSp>
          <p:nvGrpSpPr>
            <p:cNvPr id="96" name="Group 35"/>
            <p:cNvGrpSpPr/>
            <p:nvPr/>
          </p:nvGrpSpPr>
          <p:grpSpPr>
            <a:xfrm>
              <a:off x="7239000" y="3657600"/>
              <a:ext cx="1293141" cy="990600"/>
              <a:chOff x="4267200" y="2590800"/>
              <a:chExt cx="1293141" cy="990600"/>
            </a:xfrm>
          </p:grpSpPr>
          <p:pic>
            <p:nvPicPr>
              <p:cNvPr id="97" name="Picture 2" descr="C:\Documents and Settings\carlosm\My Documents\My Pictures\Microsoft Clip Organizer\j0435242.png"/>
              <p:cNvPicPr>
                <a:picLocks noChangeAspect="1" noChangeArrowheads="1"/>
              </p:cNvPicPr>
              <p:nvPr/>
            </p:nvPicPr>
            <p:blipFill>
              <a:blip r:embed="rId18" cstate="print"/>
              <a:srcRect/>
              <a:stretch>
                <a:fillRect/>
              </a:stretch>
            </p:blipFill>
            <p:spPr bwMode="auto">
              <a:xfrm flipH="1">
                <a:off x="4267200" y="2590800"/>
                <a:ext cx="539177" cy="990600"/>
              </a:xfrm>
              <a:prstGeom prst="rect">
                <a:avLst/>
              </a:prstGeom>
              <a:noFill/>
            </p:spPr>
          </p:pic>
          <p:sp>
            <p:nvSpPr>
              <p:cNvPr id="98" name="TextBox 97"/>
              <p:cNvSpPr txBox="1"/>
              <p:nvPr/>
            </p:nvSpPr>
            <p:spPr>
              <a:xfrm>
                <a:off x="4846299" y="2735852"/>
                <a:ext cx="714042" cy="338554"/>
              </a:xfrm>
              <a:prstGeom prst="rect">
                <a:avLst/>
              </a:prstGeom>
              <a:noFill/>
            </p:spPr>
            <p:txBody>
              <a:bodyPr wrap="none" rtlCol="0">
                <a:spAutoFit/>
              </a:bodyPr>
              <a:lstStyle/>
              <a:p>
                <a:r>
                  <a:rPr lang="en-GB" sz="1600" dirty="0" smtClean="0">
                    <a:latin typeface="Gill Sans MT" pitchFamily="34" charset="0"/>
                  </a:rPr>
                  <a:t>server</a:t>
                </a:r>
                <a:endParaRPr lang="en-GB" sz="1600" dirty="0">
                  <a:latin typeface="Gill Sans MT" pitchFamily="34" charset="0"/>
                </a:endParaRPr>
              </a:p>
            </p:txBody>
          </p:sp>
        </p:grpSp>
      </p:grpSp>
      <p:pic>
        <p:nvPicPr>
          <p:cNvPr id="99" name="PPTShape_17" descr="D:\XFER\System Administration [ONLINE]\Assets\stop.png"/>
          <p:cNvPicPr>
            <a:picLocks noChangeAspect="1" noChangeArrowheads="1"/>
          </p:cNvPicPr>
          <p:nvPr>
            <p:custDataLst>
              <p:tags r:id="rId12"/>
            </p:custDataLst>
          </p:nvPr>
        </p:nvPicPr>
        <p:blipFill>
          <a:blip r:embed="rId20" cstate="print"/>
          <a:srcRect/>
          <a:stretch>
            <a:fillRect/>
          </a:stretch>
        </p:blipFill>
        <p:spPr bwMode="auto">
          <a:xfrm>
            <a:off x="7858148" y="3143248"/>
            <a:ext cx="571504" cy="582247"/>
          </a:xfrm>
          <a:prstGeom prst="rect">
            <a:avLst/>
          </a:prstGeom>
          <a:noFill/>
        </p:spPr>
      </p:pic>
      <p:sp>
        <p:nvSpPr>
          <p:cNvPr id="100" name="Left-Right Arrow 99"/>
          <p:cNvSpPr/>
          <p:nvPr/>
        </p:nvSpPr>
        <p:spPr>
          <a:xfrm>
            <a:off x="1714480" y="4286256"/>
            <a:ext cx="800120" cy="381000"/>
          </a:xfrm>
          <a:prstGeom prst="leftRightArrow">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600">
              <a:latin typeface="Gill Sans MT" pitchFamily="34" charset="0"/>
            </a:endParaRPr>
          </a:p>
        </p:txBody>
      </p:sp>
      <p:grpSp>
        <p:nvGrpSpPr>
          <p:cNvPr id="101" name="PPTShape_18"/>
          <p:cNvGrpSpPr/>
          <p:nvPr>
            <p:custDataLst>
              <p:tags r:id="rId13"/>
            </p:custDataLst>
          </p:nvPr>
        </p:nvGrpSpPr>
        <p:grpSpPr>
          <a:xfrm>
            <a:off x="2514600" y="571480"/>
            <a:ext cx="4114800" cy="1905000"/>
            <a:chOff x="2514600" y="838200"/>
            <a:chExt cx="4114800" cy="1905000"/>
          </a:xfrm>
        </p:grpSpPr>
        <p:sp>
          <p:nvSpPr>
            <p:cNvPr id="102" name="Rectangle 101"/>
            <p:cNvSpPr/>
            <p:nvPr/>
          </p:nvSpPr>
          <p:spPr>
            <a:xfrm>
              <a:off x="2514600" y="838200"/>
              <a:ext cx="41148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grpSp>
          <p:nvGrpSpPr>
            <p:cNvPr id="103" name="Group 43"/>
            <p:cNvGrpSpPr/>
            <p:nvPr/>
          </p:nvGrpSpPr>
          <p:grpSpPr>
            <a:xfrm>
              <a:off x="2818377" y="1195390"/>
              <a:ext cx="1253219" cy="990600"/>
              <a:chOff x="4342377" y="2795590"/>
              <a:chExt cx="1253219" cy="990600"/>
            </a:xfrm>
          </p:grpSpPr>
          <p:pic>
            <p:nvPicPr>
              <p:cNvPr id="104" name="Picture 2" descr="C:\Documents and Settings\carlosm\My Documents\My Pictures\Microsoft Clip Organizer\j0435242.png"/>
              <p:cNvPicPr>
                <a:picLocks noChangeAspect="1" noChangeArrowheads="1"/>
              </p:cNvPicPr>
              <p:nvPr/>
            </p:nvPicPr>
            <p:blipFill>
              <a:blip r:embed="rId18" cstate="print"/>
              <a:srcRect/>
              <a:stretch>
                <a:fillRect/>
              </a:stretch>
            </p:blipFill>
            <p:spPr bwMode="auto">
              <a:xfrm flipH="1">
                <a:off x="4342377" y="2795590"/>
                <a:ext cx="539177" cy="990600"/>
              </a:xfrm>
              <a:prstGeom prst="rect">
                <a:avLst/>
              </a:prstGeom>
              <a:noFill/>
            </p:spPr>
          </p:pic>
          <p:sp>
            <p:nvSpPr>
              <p:cNvPr id="105" name="TextBox 104"/>
              <p:cNvSpPr txBox="1"/>
              <p:nvPr/>
            </p:nvSpPr>
            <p:spPr>
              <a:xfrm>
                <a:off x="4881554" y="2938466"/>
                <a:ext cx="714042" cy="338554"/>
              </a:xfrm>
              <a:prstGeom prst="rect">
                <a:avLst/>
              </a:prstGeom>
              <a:noFill/>
            </p:spPr>
            <p:txBody>
              <a:bodyPr wrap="none" rtlCol="0">
                <a:spAutoFit/>
              </a:bodyPr>
              <a:lstStyle/>
              <a:p>
                <a:r>
                  <a:rPr lang="en-GB" sz="1600" dirty="0" smtClean="0">
                    <a:latin typeface="Gill Sans MT" pitchFamily="34" charset="0"/>
                  </a:rPr>
                  <a:t>server</a:t>
                </a:r>
                <a:endParaRPr lang="en-GB" sz="1600" dirty="0">
                  <a:latin typeface="Gill Sans MT" pitchFamily="34" charset="0"/>
                </a:endParaRPr>
              </a:p>
            </p:txBody>
          </p:sp>
        </p:grpSp>
      </p:grpSp>
      <p:sp>
        <p:nvSpPr>
          <p:cNvPr id="106" name="Up-Down Arrow 105"/>
          <p:cNvSpPr/>
          <p:nvPr/>
        </p:nvSpPr>
        <p:spPr>
          <a:xfrm>
            <a:off x="4410076" y="2476480"/>
            <a:ext cx="304800" cy="609600"/>
          </a:xfrm>
          <a:prstGeom prst="upDownArrow">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600">
              <a:solidFill>
                <a:schemeClr val="dk1"/>
              </a:solidFill>
              <a:latin typeface="Gill Sans MT" pitchFamily="34" charset="0"/>
            </a:endParaRPr>
          </a:p>
        </p:txBody>
      </p:sp>
      <p:sp>
        <p:nvSpPr>
          <p:cNvPr id="107" name="Left-Right Arrow 106"/>
          <p:cNvSpPr/>
          <p:nvPr/>
        </p:nvSpPr>
        <p:spPr>
          <a:xfrm>
            <a:off x="6643702" y="4286256"/>
            <a:ext cx="728682" cy="381000"/>
          </a:xfrm>
          <a:prstGeom prst="leftRightArrow">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600">
              <a:latin typeface="Gill Sans MT" pitchFamily="34" charset="0"/>
            </a:endParaRPr>
          </a:p>
        </p:txBody>
      </p:sp>
      <p:sp>
        <p:nvSpPr>
          <p:cNvPr id="108" name="TextBox 107"/>
          <p:cNvSpPr txBox="1"/>
          <p:nvPr/>
        </p:nvSpPr>
        <p:spPr>
          <a:xfrm>
            <a:off x="6662178" y="3639925"/>
            <a:ext cx="624466" cy="646331"/>
          </a:xfrm>
          <a:prstGeom prst="rect">
            <a:avLst/>
          </a:prstGeom>
          <a:noFill/>
        </p:spPr>
        <p:txBody>
          <a:bodyPr wrap="none" rtlCol="0">
            <a:spAutoFit/>
          </a:bodyPr>
          <a:lstStyle/>
          <a:p>
            <a:pPr algn="ctr"/>
            <a:r>
              <a:rPr lang="en-GB" dirty="0" err="1" smtClean="0">
                <a:solidFill>
                  <a:schemeClr val="bg1"/>
                </a:solidFill>
                <a:latin typeface="Gill Sans MT" pitchFamily="34" charset="0"/>
              </a:rPr>
              <a:t>Lan</a:t>
            </a:r>
            <a:endParaRPr lang="en-GB" dirty="0" smtClean="0">
              <a:solidFill>
                <a:schemeClr val="bg1"/>
              </a:solidFill>
              <a:latin typeface="Gill Sans MT" pitchFamily="34" charset="0"/>
            </a:endParaRPr>
          </a:p>
          <a:p>
            <a:pPr algn="ctr"/>
            <a:r>
              <a:rPr lang="en-GB" dirty="0" smtClean="0">
                <a:solidFill>
                  <a:schemeClr val="bg1"/>
                </a:solidFill>
                <a:latin typeface="Gill Sans MT" pitchFamily="34" charset="0"/>
              </a:rPr>
              <a:t>Wan</a:t>
            </a:r>
            <a:endParaRPr lang="en-GB" dirty="0">
              <a:solidFill>
                <a:schemeClr val="bg1"/>
              </a:solidFill>
              <a:latin typeface="Gill Sans MT" pitchFamily="34" charset="0"/>
            </a:endParaRPr>
          </a:p>
        </p:txBody>
      </p:sp>
      <p:sp>
        <p:nvSpPr>
          <p:cNvPr id="109" name="TextBox 108"/>
          <p:cNvSpPr txBox="1"/>
          <p:nvPr/>
        </p:nvSpPr>
        <p:spPr>
          <a:xfrm>
            <a:off x="6572264" y="3645024"/>
            <a:ext cx="928694" cy="584775"/>
          </a:xfrm>
          <a:prstGeom prst="rect">
            <a:avLst/>
          </a:prstGeom>
          <a:noFill/>
        </p:spPr>
        <p:txBody>
          <a:bodyPr wrap="square" rtlCol="0">
            <a:spAutoFit/>
          </a:bodyPr>
          <a:lstStyle/>
          <a:p>
            <a:pPr algn="ctr"/>
            <a:r>
              <a:rPr lang="en-GB" sz="1600" dirty="0" err="1" smtClean="0">
                <a:solidFill>
                  <a:schemeClr val="bg1"/>
                </a:solidFill>
                <a:latin typeface="Gill Sans MT" pitchFamily="34" charset="0"/>
              </a:rPr>
              <a:t>Fiber</a:t>
            </a:r>
            <a:endParaRPr lang="en-GB" sz="1600" dirty="0" smtClean="0">
              <a:solidFill>
                <a:schemeClr val="bg1"/>
              </a:solidFill>
              <a:latin typeface="Gill Sans MT" pitchFamily="34" charset="0"/>
            </a:endParaRPr>
          </a:p>
          <a:p>
            <a:pPr algn="ctr"/>
            <a:r>
              <a:rPr lang="en-GB" sz="1600" dirty="0" smtClean="0">
                <a:solidFill>
                  <a:schemeClr val="bg1"/>
                </a:solidFill>
                <a:latin typeface="Gill Sans MT" pitchFamily="34" charset="0"/>
              </a:rPr>
              <a:t>channel</a:t>
            </a:r>
            <a:endParaRPr lang="en-GB" sz="1600" dirty="0">
              <a:solidFill>
                <a:schemeClr val="bg1"/>
              </a:solidFill>
              <a:latin typeface="Gill Sans MT" pitchFamily="34" charset="0"/>
            </a:endParaRPr>
          </a:p>
        </p:txBody>
      </p:sp>
      <p:pic>
        <p:nvPicPr>
          <p:cNvPr id="110" name="PPTShape_19" descr="\\vmware-host\Shared Folders\PC Shared Folder\saonline - Simon\02 Architecture\01 Slides\07 Java\01 Java logo.gif"/>
          <p:cNvPicPr>
            <a:picLocks noChangeAspect="1" noChangeArrowheads="1"/>
          </p:cNvPicPr>
          <p:nvPr>
            <p:custDataLst>
              <p:tags r:id="rId14"/>
            </p:custDataLst>
          </p:nvPr>
        </p:nvPicPr>
        <p:blipFill>
          <a:blip r:embed="rId21" cstate="print"/>
          <a:srcRect/>
          <a:stretch>
            <a:fillRect/>
          </a:stretch>
        </p:blipFill>
        <p:spPr bwMode="auto">
          <a:xfrm>
            <a:off x="3405196" y="671436"/>
            <a:ext cx="2381250" cy="3790950"/>
          </a:xfrm>
          <a:prstGeom prst="rect">
            <a:avLst/>
          </a:prstGeom>
          <a:noFill/>
        </p:spPr>
      </p:pic>
      <p:sp>
        <p:nvSpPr>
          <p:cNvPr id="111" name="TextBox 110"/>
          <p:cNvSpPr txBox="1"/>
          <p:nvPr/>
        </p:nvSpPr>
        <p:spPr>
          <a:xfrm>
            <a:off x="2491804" y="4581128"/>
            <a:ext cx="4672484" cy="523220"/>
          </a:xfrm>
          <a:prstGeom prst="rect">
            <a:avLst/>
          </a:prstGeom>
          <a:noFill/>
        </p:spPr>
        <p:txBody>
          <a:bodyPr wrap="square" rtlCol="0">
            <a:spAutoFit/>
          </a:bodyPr>
          <a:lstStyle/>
          <a:p>
            <a:r>
              <a:rPr lang="en-GB" sz="2800" dirty="0" smtClean="0">
                <a:solidFill>
                  <a:schemeClr val="bg1"/>
                </a:solidFill>
                <a:latin typeface="Gill Sans MT" pitchFamily="34" charset="0"/>
              </a:rPr>
              <a:t>Use a 64 bit operating system.</a:t>
            </a:r>
          </a:p>
        </p:txBody>
      </p:sp>
      <p:sp>
        <p:nvSpPr>
          <p:cNvPr id="112" name="TextBox 111"/>
          <p:cNvSpPr txBox="1"/>
          <p:nvPr/>
        </p:nvSpPr>
        <p:spPr>
          <a:xfrm>
            <a:off x="1000100" y="5386344"/>
            <a:ext cx="7604348" cy="400110"/>
          </a:xfrm>
          <a:prstGeom prst="rect">
            <a:avLst/>
          </a:prstGeom>
          <a:noFill/>
        </p:spPr>
        <p:txBody>
          <a:bodyPr wrap="square" rtlCol="0">
            <a:spAutoFit/>
          </a:bodyPr>
          <a:lstStyle/>
          <a:p>
            <a:r>
              <a:rPr lang="en-GB" sz="2000" dirty="0" smtClean="0">
                <a:solidFill>
                  <a:schemeClr val="bg1"/>
                </a:solidFill>
                <a:latin typeface="Gill Sans MT" pitchFamily="34" charset="0"/>
              </a:rPr>
              <a:t>Java Virtual Machine limited to 2 gigabytes on a 32 bit operating system.</a:t>
            </a:r>
          </a:p>
        </p:txBody>
      </p:sp>
      <p:sp>
        <p:nvSpPr>
          <p:cNvPr id="5" name="Rectangle 73"/>
          <p:cNvSpPr>
            <a:spLocks noChangeArrowheads="1"/>
          </p:cNvSpPr>
          <p:nvPr/>
        </p:nvSpPr>
        <p:spPr bwMode="auto">
          <a:xfrm>
            <a:off x="2690826" y="3687688"/>
            <a:ext cx="3810000" cy="5334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rIns="360000" bIns="46800" anchor="ctr"/>
          <a:lstStyle/>
          <a:p>
            <a:pPr algn="ctr"/>
            <a:r>
              <a:rPr lang="en-GB" sz="1600" dirty="0" smtClean="0">
                <a:latin typeface="Gill Sans MT" pitchFamily="34" charset="0"/>
                <a:cs typeface="Tahoma" pitchFamily="34" charset="0"/>
              </a:rPr>
              <a:t>Content server</a:t>
            </a:r>
            <a:endParaRPr lang="en-US" sz="1600" dirty="0">
              <a:latin typeface="Gill Sans MT" pitchFamily="34" charset="0"/>
              <a:cs typeface="Tahoma" pitchFamily="34" charset="0"/>
            </a:endParaRPr>
          </a:p>
        </p:txBody>
      </p:sp>
      <p:sp>
        <p:nvSpPr>
          <p:cNvPr id="2" name="Rectangle 74"/>
          <p:cNvSpPr>
            <a:spLocks noChangeArrowheads="1"/>
          </p:cNvSpPr>
          <p:nvPr/>
        </p:nvSpPr>
        <p:spPr bwMode="auto">
          <a:xfrm>
            <a:off x="2690826" y="3238480"/>
            <a:ext cx="3810000" cy="381000"/>
          </a:xfrm>
          <a:prstGeom prst="rect">
            <a:avLst/>
          </a:prstGeom>
          <a:solidFill>
            <a:schemeClr val="accent6">
              <a:lumMod val="7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GB" sz="1600" dirty="0" smtClean="0">
                <a:latin typeface="Gill Sans MT" pitchFamily="34" charset="0"/>
                <a:cs typeface="Tahoma" pitchFamily="34" charset="0"/>
              </a:rPr>
              <a:t>Application server</a:t>
            </a:r>
            <a:endParaRPr lang="en-US" sz="1600" dirty="0">
              <a:latin typeface="Gill Sans MT" pitchFamily="34" charset="0"/>
              <a:cs typeface="Tahoma" pitchFamily="34" charset="0"/>
            </a:endParaRPr>
          </a:p>
        </p:txBody>
      </p:sp>
    </p:spTree>
    <p:custDataLst>
      <p:tags r:id="rId1"/>
    </p:custDataLst>
    <p:extLst>
      <p:ext uri="{BB962C8B-B14F-4D97-AF65-F5344CB8AC3E}">
        <p14:creationId xmlns:p14="http://schemas.microsoft.com/office/powerpoint/2010/main" val="2616649385"/>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35" presetClass="path" presetSubtype="0" accel="50000" decel="50000" fill="hold" grpId="0" nodeType="afterEffect">
                                  <p:stCondLst>
                                    <p:cond delay="0"/>
                                  </p:stCondLst>
                                  <p:childTnLst>
                                    <p:animMotion origin="layout" path="M -3.33333E-6 -6.24566E-7 L -0.25208 0.00069 " pathEditMode="relative" rAng="0" ptsTypes="AA">
                                      <p:cBhvr>
                                        <p:cTn id="23" dur="1000" fill="hold"/>
                                        <p:tgtEl>
                                          <p:spTgt spid="3"/>
                                        </p:tgtEl>
                                        <p:attrNameLst>
                                          <p:attrName>ppt_x</p:attrName>
                                          <p:attrName>ppt_y</p:attrName>
                                        </p:attrNameLst>
                                      </p:cBhvr>
                                      <p:rCtr x="-126" y="0"/>
                                    </p:animMotion>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64" presetClass="path" presetSubtype="0" accel="50000" decel="50000" fill="hold" grpId="0" nodeType="withEffect">
                                  <p:stCondLst>
                                    <p:cond delay="0"/>
                                  </p:stCondLst>
                                  <p:childTnLst>
                                    <p:animMotion origin="layout" path="M 0 2.53469E-6 L 0 -0.2056 " pathEditMode="relative" rAng="0" ptsTypes="AA">
                                      <p:cBhvr>
                                        <p:cTn id="34" dur="1000" fill="hold"/>
                                        <p:tgtEl>
                                          <p:spTgt spid="2"/>
                                        </p:tgtEl>
                                        <p:attrNameLst>
                                          <p:attrName>ppt_x</p:attrName>
                                          <p:attrName>ppt_y</p:attrName>
                                        </p:attrNameLst>
                                      </p:cBhvr>
                                      <p:rCtr x="0" y="-103"/>
                                    </p:animMotion>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500"/>
                                        <p:tgtEl>
                                          <p:spTgt spid="73"/>
                                        </p:tgtEl>
                                      </p:cBhvr>
                                    </p:animEffect>
                                  </p:childTnLst>
                                </p:cTn>
                              </p:par>
                              <p:par>
                                <p:cTn id="101" presetID="10" presetClass="entr" presetSubtype="0" fill="hold" nodeType="with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10" presetClass="entr" presetSubtype="0" fill="hold" nodeType="withEffect">
                                  <p:stCondLst>
                                    <p:cond delay="0"/>
                                  </p:stCondLst>
                                  <p:childTnLst>
                                    <p:set>
                                      <p:cBhvr>
                                        <p:cTn id="108" dur="1" fill="hold">
                                          <p:stCondLst>
                                            <p:cond delay="0"/>
                                          </p:stCondLst>
                                        </p:cTn>
                                        <p:tgtEl>
                                          <p:spTgt spid="76"/>
                                        </p:tgtEl>
                                        <p:attrNameLst>
                                          <p:attrName>style.visibility</p:attrName>
                                        </p:attrNameLst>
                                      </p:cBhvr>
                                      <p:to>
                                        <p:strVal val="visible"/>
                                      </p:to>
                                    </p:set>
                                    <p:animEffect transition="in" filter="fade">
                                      <p:cBhvr>
                                        <p:cTn id="109" dur="500"/>
                                        <p:tgtEl>
                                          <p:spTgt spid="7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500"/>
                                        <p:tgtEl>
                                          <p:spTgt spid="77"/>
                                        </p:tgtEl>
                                      </p:cBhvr>
                                    </p:animEffect>
                                  </p:childTnLst>
                                </p:cTn>
                              </p:par>
                              <p:par>
                                <p:cTn id="113" presetID="10" presetClass="entr" presetSubtype="0" fill="hold" nodeType="with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500"/>
                                        <p:tgtEl>
                                          <p:spTgt spid="78"/>
                                        </p:tgtEl>
                                      </p:cBhvr>
                                    </p:animEffect>
                                  </p:childTnLst>
                                </p:cTn>
                              </p:par>
                              <p:par>
                                <p:cTn id="116" presetID="10" presetClass="entr" presetSubtype="0" fill="hold" nodeType="with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fade">
                                      <p:cBhvr>
                                        <p:cTn id="118" dur="500"/>
                                        <p:tgtEl>
                                          <p:spTgt spid="79"/>
                                        </p:tgtEl>
                                      </p:cBhvr>
                                    </p:animEffect>
                                  </p:childTnLst>
                                </p:cTn>
                              </p:par>
                              <p:par>
                                <p:cTn id="119" presetID="10"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nodeType="withEffect">
                                  <p:stCondLst>
                                    <p:cond delay="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70"/>
                                        </p:tgtEl>
                                      </p:cBhvr>
                                    </p:animEffect>
                                    <p:set>
                                      <p:cBhvr>
                                        <p:cTn id="132" dur="1" fill="hold">
                                          <p:stCondLst>
                                            <p:cond delay="499"/>
                                          </p:stCondLst>
                                        </p:cTn>
                                        <p:tgtEl>
                                          <p:spTgt spid="70"/>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71"/>
                                        </p:tgtEl>
                                      </p:cBhvr>
                                    </p:animEffect>
                                    <p:set>
                                      <p:cBhvr>
                                        <p:cTn id="135" dur="1" fill="hold">
                                          <p:stCondLst>
                                            <p:cond delay="499"/>
                                          </p:stCondLst>
                                        </p:cTn>
                                        <p:tgtEl>
                                          <p:spTgt spid="71"/>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72"/>
                                        </p:tgtEl>
                                      </p:cBhvr>
                                    </p:animEffect>
                                    <p:set>
                                      <p:cBhvr>
                                        <p:cTn id="138" dur="1" fill="hold">
                                          <p:stCondLst>
                                            <p:cond delay="499"/>
                                          </p:stCondLst>
                                        </p:cTn>
                                        <p:tgtEl>
                                          <p:spTgt spid="7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73"/>
                                        </p:tgtEl>
                                      </p:cBhvr>
                                    </p:animEffect>
                                    <p:set>
                                      <p:cBhvr>
                                        <p:cTn id="141" dur="1" fill="hold">
                                          <p:stCondLst>
                                            <p:cond delay="499"/>
                                          </p:stCondLst>
                                        </p:cTn>
                                        <p:tgtEl>
                                          <p:spTgt spid="7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74"/>
                                        </p:tgtEl>
                                      </p:cBhvr>
                                    </p:animEffect>
                                    <p:set>
                                      <p:cBhvr>
                                        <p:cTn id="144" dur="1" fill="hold">
                                          <p:stCondLst>
                                            <p:cond delay="499"/>
                                          </p:stCondLst>
                                        </p:cTn>
                                        <p:tgtEl>
                                          <p:spTgt spid="74"/>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75"/>
                                        </p:tgtEl>
                                      </p:cBhvr>
                                    </p:animEffect>
                                    <p:set>
                                      <p:cBhvr>
                                        <p:cTn id="147" dur="1" fill="hold">
                                          <p:stCondLst>
                                            <p:cond delay="499"/>
                                          </p:stCondLst>
                                        </p:cTn>
                                        <p:tgtEl>
                                          <p:spTgt spid="75"/>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76"/>
                                        </p:tgtEl>
                                      </p:cBhvr>
                                    </p:animEffect>
                                    <p:set>
                                      <p:cBhvr>
                                        <p:cTn id="150" dur="1" fill="hold">
                                          <p:stCondLst>
                                            <p:cond delay="499"/>
                                          </p:stCondLst>
                                        </p:cTn>
                                        <p:tgtEl>
                                          <p:spTgt spid="76"/>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77"/>
                                        </p:tgtEl>
                                      </p:cBhvr>
                                    </p:animEffect>
                                    <p:set>
                                      <p:cBhvr>
                                        <p:cTn id="153" dur="1" fill="hold">
                                          <p:stCondLst>
                                            <p:cond delay="499"/>
                                          </p:stCondLst>
                                        </p:cTn>
                                        <p:tgtEl>
                                          <p:spTgt spid="77"/>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78"/>
                                        </p:tgtEl>
                                      </p:cBhvr>
                                    </p:animEffect>
                                    <p:set>
                                      <p:cBhvr>
                                        <p:cTn id="156" dur="1" fill="hold">
                                          <p:stCondLst>
                                            <p:cond delay="499"/>
                                          </p:stCondLst>
                                        </p:cTn>
                                        <p:tgtEl>
                                          <p:spTgt spid="7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79"/>
                                        </p:tgtEl>
                                      </p:cBhvr>
                                    </p:animEffect>
                                    <p:set>
                                      <p:cBhvr>
                                        <p:cTn id="159" dur="1" fill="hold">
                                          <p:stCondLst>
                                            <p:cond delay="499"/>
                                          </p:stCondLst>
                                        </p:cTn>
                                        <p:tgtEl>
                                          <p:spTgt spid="79"/>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80"/>
                                        </p:tgtEl>
                                      </p:cBhvr>
                                    </p:animEffect>
                                    <p:set>
                                      <p:cBhvr>
                                        <p:cTn id="162" dur="1" fill="hold">
                                          <p:stCondLst>
                                            <p:cond delay="499"/>
                                          </p:stCondLst>
                                        </p:cTn>
                                        <p:tgtEl>
                                          <p:spTgt spid="80"/>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81"/>
                                        </p:tgtEl>
                                      </p:cBhvr>
                                    </p:animEffect>
                                    <p:set>
                                      <p:cBhvr>
                                        <p:cTn id="165" dur="1" fill="hold">
                                          <p:stCondLst>
                                            <p:cond delay="499"/>
                                          </p:stCondLst>
                                        </p:cTn>
                                        <p:tgtEl>
                                          <p:spTgt spid="81"/>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82"/>
                                        </p:tgtEl>
                                      </p:cBhvr>
                                    </p:animEffect>
                                    <p:set>
                                      <p:cBhvr>
                                        <p:cTn id="168" dur="1" fill="hold">
                                          <p:stCondLst>
                                            <p:cond delay="499"/>
                                          </p:stCondLst>
                                        </p:cTn>
                                        <p:tgtEl>
                                          <p:spTgt spid="82"/>
                                        </p:tgtEl>
                                        <p:attrNameLst>
                                          <p:attrName>style.visibility</p:attrName>
                                        </p:attrNameLst>
                                      </p:cBhvr>
                                      <p:to>
                                        <p:strVal val="hidden"/>
                                      </p:to>
                                    </p:set>
                                  </p:childTnLst>
                                </p:cTn>
                              </p:par>
                            </p:childTnLst>
                          </p:cTn>
                        </p:par>
                        <p:par>
                          <p:cTn id="169" fill="hold">
                            <p:stCondLst>
                              <p:cond delay="500"/>
                            </p:stCondLst>
                            <p:childTnLst>
                              <p:par>
                                <p:cTn id="170" presetID="10" presetClass="entr" presetSubtype="0" fill="hold" grpId="0" nodeType="afterEffect">
                                  <p:stCondLst>
                                    <p:cond delay="0"/>
                                  </p:stCondLst>
                                  <p:childTnLst>
                                    <p:set>
                                      <p:cBhvr>
                                        <p:cTn id="171" dur="1" fill="hold">
                                          <p:stCondLst>
                                            <p:cond delay="0"/>
                                          </p:stCondLst>
                                        </p:cTn>
                                        <p:tgtEl>
                                          <p:spTgt spid="83"/>
                                        </p:tgtEl>
                                        <p:attrNameLst>
                                          <p:attrName>style.visibility</p:attrName>
                                        </p:attrNameLst>
                                      </p:cBhvr>
                                      <p:to>
                                        <p:strVal val="visible"/>
                                      </p:to>
                                    </p:set>
                                    <p:animEffect transition="in" filter="fade">
                                      <p:cBhvr>
                                        <p:cTn id="172" dur="500"/>
                                        <p:tgtEl>
                                          <p:spTgt spid="83"/>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fade">
                                      <p:cBhvr>
                                        <p:cTn id="175" dur="500"/>
                                        <p:tgtEl>
                                          <p:spTgt spid="84"/>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85"/>
                                        </p:tgtEl>
                                        <p:attrNameLst>
                                          <p:attrName>style.visibility</p:attrName>
                                        </p:attrNameLst>
                                      </p:cBhvr>
                                      <p:to>
                                        <p:strVal val="visible"/>
                                      </p:to>
                                    </p:set>
                                    <p:animEffect transition="in" filter="fade">
                                      <p:cBhvr>
                                        <p:cTn id="178" dur="500"/>
                                        <p:tgtEl>
                                          <p:spTgt spid="85"/>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86"/>
                                        </p:tgtEl>
                                        <p:attrNameLst>
                                          <p:attrName>style.visibility</p:attrName>
                                        </p:attrNameLst>
                                      </p:cBhvr>
                                      <p:to>
                                        <p:strVal val="visible"/>
                                      </p:to>
                                    </p:set>
                                    <p:animEffect transition="in" filter="fade">
                                      <p:cBhvr>
                                        <p:cTn id="181" dur="500"/>
                                        <p:tgtEl>
                                          <p:spTgt spid="86"/>
                                        </p:tgtEl>
                                      </p:cBhvr>
                                    </p:animEffect>
                                  </p:childTnLst>
                                </p:cTn>
                              </p:par>
                              <p:par>
                                <p:cTn id="182" presetID="10" presetClass="entr" presetSubtype="0" fill="hold" grpId="1" nodeType="withEffect">
                                  <p:stCondLst>
                                    <p:cond delay="0"/>
                                  </p:stCondLst>
                                  <p:childTnLst>
                                    <p:set>
                                      <p:cBhvr>
                                        <p:cTn id="183" dur="1" fill="hold">
                                          <p:stCondLst>
                                            <p:cond delay="0"/>
                                          </p:stCondLst>
                                        </p:cTn>
                                        <p:tgtEl>
                                          <p:spTgt spid="87"/>
                                        </p:tgtEl>
                                        <p:attrNameLst>
                                          <p:attrName>style.visibility</p:attrName>
                                        </p:attrNameLst>
                                      </p:cBhvr>
                                      <p:to>
                                        <p:strVal val="visible"/>
                                      </p:to>
                                    </p:set>
                                    <p:animEffect transition="in" filter="fade">
                                      <p:cBhvr>
                                        <p:cTn id="184" dur="500"/>
                                        <p:tgtEl>
                                          <p:spTgt spid="87"/>
                                        </p:tgtEl>
                                      </p:cBhvr>
                                    </p:animEffect>
                                  </p:childTnLst>
                                </p:cTn>
                              </p:par>
                              <p:par>
                                <p:cTn id="185" presetID="10" presetClass="entr" presetSubtype="0" fill="hold" grpId="2" nodeType="withEffect">
                                  <p:stCondLst>
                                    <p:cond delay="0"/>
                                  </p:stCondLst>
                                  <p:childTnLst>
                                    <p:set>
                                      <p:cBhvr>
                                        <p:cTn id="186" dur="1" fill="hold">
                                          <p:stCondLst>
                                            <p:cond delay="0"/>
                                          </p:stCondLst>
                                        </p:cTn>
                                        <p:tgtEl>
                                          <p:spTgt spid="88"/>
                                        </p:tgtEl>
                                        <p:attrNameLst>
                                          <p:attrName>style.visibility</p:attrName>
                                        </p:attrNameLst>
                                      </p:cBhvr>
                                      <p:to>
                                        <p:strVal val="visible"/>
                                      </p:to>
                                    </p:set>
                                    <p:animEffect transition="in" filter="fade">
                                      <p:cBhvr>
                                        <p:cTn id="187" dur="500"/>
                                        <p:tgtEl>
                                          <p:spTgt spid="88"/>
                                        </p:tgtEl>
                                      </p:cBhvr>
                                    </p:animEffect>
                                  </p:childTnLst>
                                </p:cTn>
                              </p:par>
                              <p:par>
                                <p:cTn id="188" presetID="10" presetClass="entr" presetSubtype="0" fill="hold" nodeType="withEffect">
                                  <p:stCondLst>
                                    <p:cond delay="0"/>
                                  </p:stCondLst>
                                  <p:childTnLst>
                                    <p:set>
                                      <p:cBhvr>
                                        <p:cTn id="189" dur="1" fill="hold">
                                          <p:stCondLst>
                                            <p:cond delay="0"/>
                                          </p:stCondLst>
                                        </p:cTn>
                                        <p:tgtEl>
                                          <p:spTgt spid="89"/>
                                        </p:tgtEl>
                                        <p:attrNameLst>
                                          <p:attrName>style.visibility</p:attrName>
                                        </p:attrNameLst>
                                      </p:cBhvr>
                                      <p:to>
                                        <p:strVal val="visible"/>
                                      </p:to>
                                    </p:set>
                                    <p:animEffect transition="in" filter="fade">
                                      <p:cBhvr>
                                        <p:cTn id="190" dur="500"/>
                                        <p:tgtEl>
                                          <p:spTgt spid="89"/>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90"/>
                                        </p:tgtEl>
                                        <p:attrNameLst>
                                          <p:attrName>style.visibility</p:attrName>
                                        </p:attrNameLst>
                                      </p:cBhvr>
                                      <p:to>
                                        <p:strVal val="visible"/>
                                      </p:to>
                                    </p:set>
                                    <p:animEffect transition="in" filter="fade">
                                      <p:cBhvr>
                                        <p:cTn id="193" dur="500"/>
                                        <p:tgtEl>
                                          <p:spTgt spid="90"/>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91"/>
                                        </p:tgtEl>
                                        <p:attrNameLst>
                                          <p:attrName>style.visibility</p:attrName>
                                        </p:attrNameLst>
                                      </p:cBhvr>
                                      <p:to>
                                        <p:strVal val="visible"/>
                                      </p:to>
                                    </p:set>
                                    <p:animEffect transition="in" filter="fade">
                                      <p:cBhvr>
                                        <p:cTn id="196" dur="500"/>
                                        <p:tgtEl>
                                          <p:spTgt spid="91"/>
                                        </p:tgtEl>
                                      </p:cBhvr>
                                    </p:animEffect>
                                  </p:childTnLst>
                                </p:cTn>
                              </p:par>
                              <p:par>
                                <p:cTn id="197" presetID="10" presetClass="entr" presetSubtype="0" fill="hold" nodeType="withEffect">
                                  <p:stCondLst>
                                    <p:cond delay="0"/>
                                  </p:stCondLst>
                                  <p:childTnLst>
                                    <p:set>
                                      <p:cBhvr>
                                        <p:cTn id="198" dur="1" fill="hold">
                                          <p:stCondLst>
                                            <p:cond delay="0"/>
                                          </p:stCondLst>
                                        </p:cTn>
                                        <p:tgtEl>
                                          <p:spTgt spid="92"/>
                                        </p:tgtEl>
                                        <p:attrNameLst>
                                          <p:attrName>style.visibility</p:attrName>
                                        </p:attrNameLst>
                                      </p:cBhvr>
                                      <p:to>
                                        <p:strVal val="visible"/>
                                      </p:to>
                                    </p:set>
                                    <p:animEffect transition="in" filter="fade">
                                      <p:cBhvr>
                                        <p:cTn id="199" dur="500"/>
                                        <p:tgtEl>
                                          <p:spTgt spid="92"/>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93"/>
                                        </p:tgtEl>
                                        <p:attrNameLst>
                                          <p:attrName>style.visibility</p:attrName>
                                        </p:attrNameLst>
                                      </p:cBhvr>
                                      <p:to>
                                        <p:strVal val="visible"/>
                                      </p:to>
                                    </p:set>
                                    <p:animEffect transition="in" filter="fade">
                                      <p:cBhvr>
                                        <p:cTn id="202" dur="500"/>
                                        <p:tgtEl>
                                          <p:spTgt spid="93"/>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00"/>
                                        </p:tgtEl>
                                        <p:attrNameLst>
                                          <p:attrName>style.visibility</p:attrName>
                                        </p:attrNameLst>
                                      </p:cBhvr>
                                      <p:to>
                                        <p:strVal val="visible"/>
                                      </p:to>
                                    </p:set>
                                    <p:animEffect transition="in" filter="fade">
                                      <p:cBhvr>
                                        <p:cTn id="205" dur="500"/>
                                        <p:tgtEl>
                                          <p:spTgt spid="100"/>
                                        </p:tgtEl>
                                      </p:cBhvr>
                                    </p:animEffect>
                                  </p:childTnLst>
                                </p:cTn>
                              </p:par>
                              <p:par>
                                <p:cTn id="206" presetID="10" presetClass="entr" presetSubtype="0" fill="hold" nodeType="withEffect">
                                  <p:stCondLst>
                                    <p:cond delay="0"/>
                                  </p:stCondLst>
                                  <p:childTnLst>
                                    <p:set>
                                      <p:cBhvr>
                                        <p:cTn id="207" dur="1" fill="hold">
                                          <p:stCondLst>
                                            <p:cond delay="0"/>
                                          </p:stCondLst>
                                        </p:cTn>
                                        <p:tgtEl>
                                          <p:spTgt spid="101"/>
                                        </p:tgtEl>
                                        <p:attrNameLst>
                                          <p:attrName>style.visibility</p:attrName>
                                        </p:attrNameLst>
                                      </p:cBhvr>
                                      <p:to>
                                        <p:strVal val="visible"/>
                                      </p:to>
                                    </p:set>
                                    <p:animEffect transition="in" filter="fade">
                                      <p:cBhvr>
                                        <p:cTn id="208" dur="500"/>
                                        <p:tgtEl>
                                          <p:spTgt spid="101"/>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6"/>
                                        </p:tgtEl>
                                        <p:attrNameLst>
                                          <p:attrName>style.visibility</p:attrName>
                                        </p:attrNameLst>
                                      </p:cBhvr>
                                      <p:to>
                                        <p:strVal val="visible"/>
                                      </p:to>
                                    </p:set>
                                    <p:animEffect transition="in" filter="fade">
                                      <p:cBhvr>
                                        <p:cTn id="211" dur="500"/>
                                        <p:tgtEl>
                                          <p:spTgt spid="106"/>
                                        </p:tgtEl>
                                      </p:cBhvr>
                                    </p:animEffect>
                                  </p:childTnLst>
                                </p:cTn>
                              </p:par>
                            </p:childTnLst>
                          </p:cTn>
                        </p:par>
                        <p:par>
                          <p:cTn id="212" fill="hold">
                            <p:stCondLst>
                              <p:cond delay="1000"/>
                            </p:stCondLst>
                            <p:childTnLst>
                              <p:par>
                                <p:cTn id="213" presetID="10" presetClass="entr" presetSubtype="0" fill="hold" nodeType="afterEffect">
                                  <p:stCondLst>
                                    <p:cond delay="0"/>
                                  </p:stCondLst>
                                  <p:childTnLst>
                                    <p:set>
                                      <p:cBhvr>
                                        <p:cTn id="214" dur="1" fill="hold">
                                          <p:stCondLst>
                                            <p:cond delay="0"/>
                                          </p:stCondLst>
                                        </p:cTn>
                                        <p:tgtEl>
                                          <p:spTgt spid="94"/>
                                        </p:tgtEl>
                                        <p:attrNameLst>
                                          <p:attrName>style.visibility</p:attrName>
                                        </p:attrNameLst>
                                      </p:cBhvr>
                                      <p:to>
                                        <p:strVal val="visible"/>
                                      </p:to>
                                    </p:set>
                                    <p:animEffect transition="in" filter="fade">
                                      <p:cBhvr>
                                        <p:cTn id="215" dur="500"/>
                                        <p:tgtEl>
                                          <p:spTgt spid="94"/>
                                        </p:tgtEl>
                                      </p:cBhvr>
                                    </p:animEffect>
                                  </p:childTnLst>
                                </p:cTn>
                              </p:par>
                            </p:childTnLst>
                          </p:cTn>
                        </p:par>
                        <p:par>
                          <p:cTn id="216" fill="hold">
                            <p:stCondLst>
                              <p:cond delay="1500"/>
                            </p:stCondLst>
                            <p:childTnLst>
                              <p:par>
                                <p:cTn id="217" presetID="63" presetClass="path" presetSubtype="0" accel="50000" decel="50000" fill="hold" grpId="0" nodeType="afterEffect">
                                  <p:stCondLst>
                                    <p:cond delay="0"/>
                                  </p:stCondLst>
                                  <p:childTnLst>
                                    <p:animMotion origin="layout" path="M 3.33333E-6 8.78816E-7 L 0.25 8.78816E-7 " pathEditMode="relative" rAng="0" ptsTypes="AA">
                                      <p:cBhvr>
                                        <p:cTn id="218" dur="1000" fill="hold"/>
                                        <p:tgtEl>
                                          <p:spTgt spid="87"/>
                                        </p:tgtEl>
                                        <p:attrNameLst>
                                          <p:attrName>ppt_x</p:attrName>
                                          <p:attrName>ppt_y</p:attrName>
                                        </p:attrNameLst>
                                      </p:cBhvr>
                                      <p:rCtr x="125" y="0"/>
                                    </p:animMotion>
                                  </p:childTnLst>
                                </p:cTn>
                              </p:par>
                              <p:par>
                                <p:cTn id="219" presetID="63" presetClass="path" presetSubtype="0" accel="50000" decel="50000" fill="hold" grpId="0" nodeType="withEffect">
                                  <p:stCondLst>
                                    <p:cond delay="0"/>
                                  </p:stCondLst>
                                  <p:childTnLst>
                                    <p:animMotion origin="layout" path="M 0 8.78816E-7 L 0.39375 8.78816E-7 " pathEditMode="relative" rAng="0" ptsTypes="AA">
                                      <p:cBhvr>
                                        <p:cTn id="220" dur="1000" fill="hold"/>
                                        <p:tgtEl>
                                          <p:spTgt spid="88"/>
                                        </p:tgtEl>
                                        <p:attrNameLst>
                                          <p:attrName>ppt_x</p:attrName>
                                          <p:attrName>ppt_y</p:attrName>
                                        </p:attrNameLst>
                                      </p:cBhvr>
                                      <p:rCtr x="197" y="0"/>
                                    </p:animMotion>
                                  </p:childTnLst>
                                </p:cTn>
                              </p:par>
                            </p:childTnLst>
                          </p:cTn>
                        </p:par>
                        <p:par>
                          <p:cTn id="221" fill="hold">
                            <p:stCondLst>
                              <p:cond delay="2500"/>
                            </p:stCondLst>
                            <p:childTnLst>
                              <p:par>
                                <p:cTn id="222" presetID="64" presetClass="path" presetSubtype="0" accel="50000" decel="50000" fill="hold" grpId="1" nodeType="afterEffect">
                                  <p:stCondLst>
                                    <p:cond delay="0"/>
                                  </p:stCondLst>
                                  <p:childTnLst>
                                    <p:animMotion origin="layout" path="M 0.39167 8.78816E-7 L 0.39167 -0.07146 " pathEditMode="relative" rAng="0" ptsTypes="AA">
                                      <p:cBhvr>
                                        <p:cTn id="223" dur="1000" fill="hold"/>
                                        <p:tgtEl>
                                          <p:spTgt spid="88"/>
                                        </p:tgtEl>
                                        <p:attrNameLst>
                                          <p:attrName>ppt_x</p:attrName>
                                          <p:attrName>ppt_y</p:attrName>
                                        </p:attrNameLst>
                                      </p:cBhvr>
                                      <p:rCtr x="0" y="-36"/>
                                    </p:animMotion>
                                  </p:childTnLst>
                                </p:cTn>
                              </p:par>
                            </p:childTnLst>
                          </p:cTn>
                        </p:par>
                        <p:par>
                          <p:cTn id="224" fill="hold">
                            <p:stCondLst>
                              <p:cond delay="3500"/>
                            </p:stCondLst>
                            <p:childTnLst>
                              <p:par>
                                <p:cTn id="225" presetID="10" presetClass="entr" presetSubtype="0" fill="hold" grpId="0" nodeType="afterEffect">
                                  <p:stCondLst>
                                    <p:cond delay="0"/>
                                  </p:stCondLst>
                                  <p:childTnLst>
                                    <p:set>
                                      <p:cBhvr>
                                        <p:cTn id="226" dur="1" fill="hold">
                                          <p:stCondLst>
                                            <p:cond delay="0"/>
                                          </p:stCondLst>
                                        </p:cTn>
                                        <p:tgtEl>
                                          <p:spTgt spid="107"/>
                                        </p:tgtEl>
                                        <p:attrNameLst>
                                          <p:attrName>style.visibility</p:attrName>
                                        </p:attrNameLst>
                                      </p:cBhvr>
                                      <p:to>
                                        <p:strVal val="visible"/>
                                      </p:to>
                                    </p:set>
                                    <p:animEffect transition="in" filter="fade">
                                      <p:cBhvr>
                                        <p:cTn id="227" dur="500"/>
                                        <p:tgtEl>
                                          <p:spTgt spid="107"/>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08"/>
                                        </p:tgtEl>
                                        <p:attrNameLst>
                                          <p:attrName>style.visibility</p:attrName>
                                        </p:attrNameLst>
                                      </p:cBhvr>
                                      <p:to>
                                        <p:strVal val="visible"/>
                                      </p:to>
                                    </p:set>
                                    <p:animEffect transition="in" filter="fade">
                                      <p:cBhvr>
                                        <p:cTn id="230" dur="500"/>
                                        <p:tgtEl>
                                          <p:spTgt spid="108"/>
                                        </p:tgtEl>
                                      </p:cBhvr>
                                    </p:animEffect>
                                  </p:childTnLst>
                                </p:cTn>
                              </p:par>
                            </p:childTnLst>
                          </p:cTn>
                        </p:par>
                        <p:par>
                          <p:cTn id="231" fill="hold">
                            <p:stCondLst>
                              <p:cond delay="4000"/>
                            </p:stCondLst>
                            <p:childTnLst>
                              <p:par>
                                <p:cTn id="232" presetID="10" presetClass="entr" presetSubtype="0" fill="hold" nodeType="afterEffect">
                                  <p:stCondLst>
                                    <p:cond delay="0"/>
                                  </p:stCondLst>
                                  <p:childTnLst>
                                    <p:set>
                                      <p:cBhvr>
                                        <p:cTn id="233" dur="1" fill="hold">
                                          <p:stCondLst>
                                            <p:cond delay="0"/>
                                          </p:stCondLst>
                                        </p:cTn>
                                        <p:tgtEl>
                                          <p:spTgt spid="99"/>
                                        </p:tgtEl>
                                        <p:attrNameLst>
                                          <p:attrName>style.visibility</p:attrName>
                                        </p:attrNameLst>
                                      </p:cBhvr>
                                      <p:to>
                                        <p:strVal val="visible"/>
                                      </p:to>
                                    </p:set>
                                    <p:animEffect transition="in" filter="fade">
                                      <p:cBhvr>
                                        <p:cTn id="234" dur="500"/>
                                        <p:tgtEl>
                                          <p:spTgt spid="99"/>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xit" presetSubtype="0" fill="hold" grpId="1" nodeType="clickEffect">
                                  <p:stCondLst>
                                    <p:cond delay="0"/>
                                  </p:stCondLst>
                                  <p:childTnLst>
                                    <p:animEffect transition="out" filter="fade">
                                      <p:cBhvr>
                                        <p:cTn id="238" dur="500"/>
                                        <p:tgtEl>
                                          <p:spTgt spid="108"/>
                                        </p:tgtEl>
                                      </p:cBhvr>
                                    </p:animEffect>
                                    <p:set>
                                      <p:cBhvr>
                                        <p:cTn id="239" dur="1" fill="hold">
                                          <p:stCondLst>
                                            <p:cond delay="499"/>
                                          </p:stCondLst>
                                        </p:cTn>
                                        <p:tgtEl>
                                          <p:spTgt spid="108"/>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99"/>
                                        </p:tgtEl>
                                      </p:cBhvr>
                                    </p:animEffect>
                                    <p:set>
                                      <p:cBhvr>
                                        <p:cTn id="242" dur="1" fill="hold">
                                          <p:stCondLst>
                                            <p:cond delay="499"/>
                                          </p:stCondLst>
                                        </p:cTn>
                                        <p:tgtEl>
                                          <p:spTgt spid="99"/>
                                        </p:tgtEl>
                                        <p:attrNameLst>
                                          <p:attrName>style.visibility</p:attrName>
                                        </p:attrNameLst>
                                      </p:cBhvr>
                                      <p:to>
                                        <p:strVal val="hidden"/>
                                      </p:to>
                                    </p:set>
                                  </p:childTnLst>
                                </p:cTn>
                              </p:par>
                              <p:par>
                                <p:cTn id="243" presetID="10" presetClass="entr" presetSubtype="0" fill="hold" grpId="0" nodeType="withEffect">
                                  <p:stCondLst>
                                    <p:cond delay="0"/>
                                  </p:stCondLst>
                                  <p:childTnLst>
                                    <p:set>
                                      <p:cBhvr>
                                        <p:cTn id="244" dur="1" fill="hold">
                                          <p:stCondLst>
                                            <p:cond delay="0"/>
                                          </p:stCondLst>
                                        </p:cTn>
                                        <p:tgtEl>
                                          <p:spTgt spid="109"/>
                                        </p:tgtEl>
                                        <p:attrNameLst>
                                          <p:attrName>style.visibility</p:attrName>
                                        </p:attrNameLst>
                                      </p:cBhvr>
                                      <p:to>
                                        <p:strVal val="visible"/>
                                      </p:to>
                                    </p:set>
                                    <p:animEffect transition="in" filter="fade">
                                      <p:cBhvr>
                                        <p:cTn id="245" dur="500"/>
                                        <p:tgtEl>
                                          <p:spTgt spid="109"/>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83"/>
                                        </p:tgtEl>
                                      </p:cBhvr>
                                    </p:animEffect>
                                    <p:set>
                                      <p:cBhvr>
                                        <p:cTn id="250" dur="1" fill="hold">
                                          <p:stCondLst>
                                            <p:cond delay="499"/>
                                          </p:stCondLst>
                                        </p:cTn>
                                        <p:tgtEl>
                                          <p:spTgt spid="83"/>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84"/>
                                        </p:tgtEl>
                                      </p:cBhvr>
                                    </p:animEffect>
                                    <p:set>
                                      <p:cBhvr>
                                        <p:cTn id="253" dur="1" fill="hold">
                                          <p:stCondLst>
                                            <p:cond delay="499"/>
                                          </p:stCondLst>
                                        </p:cTn>
                                        <p:tgtEl>
                                          <p:spTgt spid="84"/>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85"/>
                                        </p:tgtEl>
                                      </p:cBhvr>
                                    </p:animEffect>
                                    <p:set>
                                      <p:cBhvr>
                                        <p:cTn id="256" dur="1" fill="hold">
                                          <p:stCondLst>
                                            <p:cond delay="499"/>
                                          </p:stCondLst>
                                        </p:cTn>
                                        <p:tgtEl>
                                          <p:spTgt spid="85"/>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86"/>
                                        </p:tgtEl>
                                      </p:cBhvr>
                                    </p:animEffect>
                                    <p:set>
                                      <p:cBhvr>
                                        <p:cTn id="259" dur="1" fill="hold">
                                          <p:stCondLst>
                                            <p:cond delay="499"/>
                                          </p:stCondLst>
                                        </p:cTn>
                                        <p:tgtEl>
                                          <p:spTgt spid="86"/>
                                        </p:tgtEl>
                                        <p:attrNameLst>
                                          <p:attrName>style.visibility</p:attrName>
                                        </p:attrNameLst>
                                      </p:cBhvr>
                                      <p:to>
                                        <p:strVal val="hidden"/>
                                      </p:to>
                                    </p:set>
                                  </p:childTnLst>
                                </p:cTn>
                              </p:par>
                              <p:par>
                                <p:cTn id="260" presetID="10" presetClass="exit" presetSubtype="0" fill="hold" grpId="2" nodeType="withEffect">
                                  <p:stCondLst>
                                    <p:cond delay="0"/>
                                  </p:stCondLst>
                                  <p:childTnLst>
                                    <p:animEffect transition="out" filter="fade">
                                      <p:cBhvr>
                                        <p:cTn id="261" dur="500"/>
                                        <p:tgtEl>
                                          <p:spTgt spid="87"/>
                                        </p:tgtEl>
                                      </p:cBhvr>
                                    </p:animEffect>
                                    <p:set>
                                      <p:cBhvr>
                                        <p:cTn id="262" dur="1" fill="hold">
                                          <p:stCondLst>
                                            <p:cond delay="499"/>
                                          </p:stCondLst>
                                        </p:cTn>
                                        <p:tgtEl>
                                          <p:spTgt spid="87"/>
                                        </p:tgtEl>
                                        <p:attrNameLst>
                                          <p:attrName>style.visibility</p:attrName>
                                        </p:attrNameLst>
                                      </p:cBhvr>
                                      <p:to>
                                        <p:strVal val="hidden"/>
                                      </p:to>
                                    </p:set>
                                  </p:childTnLst>
                                </p:cTn>
                              </p:par>
                              <p:par>
                                <p:cTn id="263" presetID="10" presetClass="exit" presetSubtype="0" fill="hold" grpId="3" nodeType="withEffect">
                                  <p:stCondLst>
                                    <p:cond delay="0"/>
                                  </p:stCondLst>
                                  <p:childTnLst>
                                    <p:animEffect transition="out" filter="fade">
                                      <p:cBhvr>
                                        <p:cTn id="264" dur="500"/>
                                        <p:tgtEl>
                                          <p:spTgt spid="88"/>
                                        </p:tgtEl>
                                      </p:cBhvr>
                                    </p:animEffect>
                                    <p:set>
                                      <p:cBhvr>
                                        <p:cTn id="265" dur="1" fill="hold">
                                          <p:stCondLst>
                                            <p:cond delay="499"/>
                                          </p:stCondLst>
                                        </p:cTn>
                                        <p:tgtEl>
                                          <p:spTgt spid="88"/>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89"/>
                                        </p:tgtEl>
                                      </p:cBhvr>
                                    </p:animEffect>
                                    <p:set>
                                      <p:cBhvr>
                                        <p:cTn id="268" dur="1" fill="hold">
                                          <p:stCondLst>
                                            <p:cond delay="499"/>
                                          </p:stCondLst>
                                        </p:cTn>
                                        <p:tgtEl>
                                          <p:spTgt spid="89"/>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90"/>
                                        </p:tgtEl>
                                      </p:cBhvr>
                                    </p:animEffect>
                                    <p:set>
                                      <p:cBhvr>
                                        <p:cTn id="271" dur="1" fill="hold">
                                          <p:stCondLst>
                                            <p:cond delay="499"/>
                                          </p:stCondLst>
                                        </p:cTn>
                                        <p:tgtEl>
                                          <p:spTgt spid="90"/>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91"/>
                                        </p:tgtEl>
                                      </p:cBhvr>
                                    </p:animEffect>
                                    <p:set>
                                      <p:cBhvr>
                                        <p:cTn id="274" dur="1" fill="hold">
                                          <p:stCondLst>
                                            <p:cond delay="499"/>
                                          </p:stCondLst>
                                        </p:cTn>
                                        <p:tgtEl>
                                          <p:spTgt spid="91"/>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92"/>
                                        </p:tgtEl>
                                      </p:cBhvr>
                                    </p:animEffect>
                                    <p:set>
                                      <p:cBhvr>
                                        <p:cTn id="277" dur="1" fill="hold">
                                          <p:stCondLst>
                                            <p:cond delay="499"/>
                                          </p:stCondLst>
                                        </p:cTn>
                                        <p:tgtEl>
                                          <p:spTgt spid="92"/>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500"/>
                                        <p:tgtEl>
                                          <p:spTgt spid="93"/>
                                        </p:tgtEl>
                                      </p:cBhvr>
                                    </p:animEffect>
                                    <p:set>
                                      <p:cBhvr>
                                        <p:cTn id="280" dur="1" fill="hold">
                                          <p:stCondLst>
                                            <p:cond delay="499"/>
                                          </p:stCondLst>
                                        </p:cTn>
                                        <p:tgtEl>
                                          <p:spTgt spid="93"/>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94"/>
                                        </p:tgtEl>
                                      </p:cBhvr>
                                    </p:animEffect>
                                    <p:set>
                                      <p:cBhvr>
                                        <p:cTn id="283" dur="1" fill="hold">
                                          <p:stCondLst>
                                            <p:cond delay="499"/>
                                          </p:stCondLst>
                                        </p:cTn>
                                        <p:tgtEl>
                                          <p:spTgt spid="94"/>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99"/>
                                        </p:tgtEl>
                                      </p:cBhvr>
                                    </p:animEffect>
                                    <p:set>
                                      <p:cBhvr>
                                        <p:cTn id="286" dur="1" fill="hold">
                                          <p:stCondLst>
                                            <p:cond delay="499"/>
                                          </p:stCondLst>
                                        </p:cTn>
                                        <p:tgtEl>
                                          <p:spTgt spid="99"/>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100"/>
                                        </p:tgtEl>
                                      </p:cBhvr>
                                    </p:animEffect>
                                    <p:set>
                                      <p:cBhvr>
                                        <p:cTn id="289" dur="1" fill="hold">
                                          <p:stCondLst>
                                            <p:cond delay="499"/>
                                          </p:stCondLst>
                                        </p:cTn>
                                        <p:tgtEl>
                                          <p:spTgt spid="100"/>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101"/>
                                        </p:tgtEl>
                                      </p:cBhvr>
                                    </p:animEffect>
                                    <p:set>
                                      <p:cBhvr>
                                        <p:cTn id="292" dur="1" fill="hold">
                                          <p:stCondLst>
                                            <p:cond delay="499"/>
                                          </p:stCondLst>
                                        </p:cTn>
                                        <p:tgtEl>
                                          <p:spTgt spid="101"/>
                                        </p:tgtEl>
                                        <p:attrNameLst>
                                          <p:attrName>style.visibility</p:attrName>
                                        </p:attrNameLst>
                                      </p:cBhvr>
                                      <p:to>
                                        <p:strVal val="hidden"/>
                                      </p:to>
                                    </p:set>
                                  </p:childTnLst>
                                </p:cTn>
                              </p:par>
                              <p:par>
                                <p:cTn id="293" presetID="10" presetClass="exit" presetSubtype="0" fill="hold" grpId="1" nodeType="withEffect">
                                  <p:stCondLst>
                                    <p:cond delay="0"/>
                                  </p:stCondLst>
                                  <p:childTnLst>
                                    <p:animEffect transition="out" filter="fade">
                                      <p:cBhvr>
                                        <p:cTn id="294" dur="500"/>
                                        <p:tgtEl>
                                          <p:spTgt spid="106"/>
                                        </p:tgtEl>
                                      </p:cBhvr>
                                    </p:animEffect>
                                    <p:set>
                                      <p:cBhvr>
                                        <p:cTn id="295" dur="1" fill="hold">
                                          <p:stCondLst>
                                            <p:cond delay="499"/>
                                          </p:stCondLst>
                                        </p:cTn>
                                        <p:tgtEl>
                                          <p:spTgt spid="106"/>
                                        </p:tgtEl>
                                        <p:attrNameLst>
                                          <p:attrName>style.visibility</p:attrName>
                                        </p:attrNameLst>
                                      </p:cBhvr>
                                      <p:to>
                                        <p:strVal val="hidden"/>
                                      </p:to>
                                    </p:set>
                                  </p:childTnLst>
                                </p:cTn>
                              </p:par>
                              <p:par>
                                <p:cTn id="296" presetID="10" presetClass="exit" presetSubtype="0" fill="hold" grpId="1" nodeType="withEffect">
                                  <p:stCondLst>
                                    <p:cond delay="0"/>
                                  </p:stCondLst>
                                  <p:childTnLst>
                                    <p:animEffect transition="out" filter="fade">
                                      <p:cBhvr>
                                        <p:cTn id="297" dur="500"/>
                                        <p:tgtEl>
                                          <p:spTgt spid="107"/>
                                        </p:tgtEl>
                                      </p:cBhvr>
                                    </p:animEffect>
                                    <p:set>
                                      <p:cBhvr>
                                        <p:cTn id="298" dur="1" fill="hold">
                                          <p:stCondLst>
                                            <p:cond delay="499"/>
                                          </p:stCondLst>
                                        </p:cTn>
                                        <p:tgtEl>
                                          <p:spTgt spid="107"/>
                                        </p:tgtEl>
                                        <p:attrNameLst>
                                          <p:attrName>style.visibility</p:attrName>
                                        </p:attrNameLst>
                                      </p:cBhvr>
                                      <p:to>
                                        <p:strVal val="hidden"/>
                                      </p:to>
                                    </p:set>
                                  </p:childTnLst>
                                </p:cTn>
                              </p:par>
                              <p:par>
                                <p:cTn id="299" presetID="10" presetClass="exit" presetSubtype="0" fill="hold" grpId="2" nodeType="withEffect">
                                  <p:stCondLst>
                                    <p:cond delay="0"/>
                                  </p:stCondLst>
                                  <p:childTnLst>
                                    <p:animEffect transition="out" filter="fade">
                                      <p:cBhvr>
                                        <p:cTn id="300" dur="500"/>
                                        <p:tgtEl>
                                          <p:spTgt spid="108"/>
                                        </p:tgtEl>
                                      </p:cBhvr>
                                    </p:animEffect>
                                    <p:set>
                                      <p:cBhvr>
                                        <p:cTn id="301" dur="1" fill="hold">
                                          <p:stCondLst>
                                            <p:cond delay="499"/>
                                          </p:stCondLst>
                                        </p:cTn>
                                        <p:tgtEl>
                                          <p:spTgt spid="108"/>
                                        </p:tgtEl>
                                        <p:attrNameLst>
                                          <p:attrName>style.visibility</p:attrName>
                                        </p:attrNameLst>
                                      </p:cBhvr>
                                      <p:to>
                                        <p:strVal val="hidden"/>
                                      </p:to>
                                    </p:set>
                                  </p:childTnLst>
                                </p:cTn>
                              </p:par>
                              <p:par>
                                <p:cTn id="302" presetID="10" presetClass="exit" presetSubtype="0" fill="hold" grpId="1" nodeType="withEffect">
                                  <p:stCondLst>
                                    <p:cond delay="0"/>
                                  </p:stCondLst>
                                  <p:childTnLst>
                                    <p:animEffect transition="out" filter="fade">
                                      <p:cBhvr>
                                        <p:cTn id="303" dur="500"/>
                                        <p:tgtEl>
                                          <p:spTgt spid="109"/>
                                        </p:tgtEl>
                                      </p:cBhvr>
                                    </p:animEffect>
                                    <p:set>
                                      <p:cBhvr>
                                        <p:cTn id="304" dur="1" fill="hold">
                                          <p:stCondLst>
                                            <p:cond delay="499"/>
                                          </p:stCondLst>
                                        </p:cTn>
                                        <p:tgtEl>
                                          <p:spTgt spid="109"/>
                                        </p:tgtEl>
                                        <p:attrNameLst>
                                          <p:attrName>style.visibility</p:attrName>
                                        </p:attrNameLst>
                                      </p:cBhvr>
                                      <p:to>
                                        <p:strVal val="hidden"/>
                                      </p:to>
                                    </p:set>
                                  </p:childTnLst>
                                </p:cTn>
                              </p:par>
                            </p:childTnLst>
                          </p:cTn>
                        </p:par>
                        <p:par>
                          <p:cTn id="305" fill="hold">
                            <p:stCondLst>
                              <p:cond delay="500"/>
                            </p:stCondLst>
                            <p:childTnLst>
                              <p:par>
                                <p:cTn id="306" presetID="10" presetClass="entr" presetSubtype="0" fill="hold" nodeType="afterEffect">
                                  <p:stCondLst>
                                    <p:cond delay="0"/>
                                  </p:stCondLst>
                                  <p:childTnLst>
                                    <p:set>
                                      <p:cBhvr>
                                        <p:cTn id="307" dur="1" fill="hold">
                                          <p:stCondLst>
                                            <p:cond delay="0"/>
                                          </p:stCondLst>
                                        </p:cTn>
                                        <p:tgtEl>
                                          <p:spTgt spid="110"/>
                                        </p:tgtEl>
                                        <p:attrNameLst>
                                          <p:attrName>style.visibility</p:attrName>
                                        </p:attrNameLst>
                                      </p:cBhvr>
                                      <p:to>
                                        <p:strVal val="visible"/>
                                      </p:to>
                                    </p:set>
                                    <p:animEffect transition="in" filter="fade">
                                      <p:cBhvr>
                                        <p:cTn id="308" dur="500"/>
                                        <p:tgtEl>
                                          <p:spTgt spid="110"/>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111"/>
                                        </p:tgtEl>
                                        <p:attrNameLst>
                                          <p:attrName>style.visibility</p:attrName>
                                        </p:attrNameLst>
                                      </p:cBhvr>
                                      <p:to>
                                        <p:strVal val="visible"/>
                                      </p:to>
                                    </p:set>
                                    <p:animEffect transition="in" filter="fade">
                                      <p:cBhvr>
                                        <p:cTn id="311" dur="500"/>
                                        <p:tgtEl>
                                          <p:spTgt spid="111"/>
                                        </p:tgtEl>
                                      </p:cBhvr>
                                    </p:animEffect>
                                  </p:childTnLst>
                                </p:cTn>
                              </p:par>
                              <p:par>
                                <p:cTn id="312" presetID="10" presetClass="entr" presetSubtype="0" fill="hold" grpId="0" nodeType="withEffect">
                                  <p:stCondLst>
                                    <p:cond delay="0"/>
                                  </p:stCondLst>
                                  <p:childTnLst>
                                    <p:set>
                                      <p:cBhvr>
                                        <p:cTn id="313" dur="1" fill="hold">
                                          <p:stCondLst>
                                            <p:cond delay="0"/>
                                          </p:stCondLst>
                                        </p:cTn>
                                        <p:tgtEl>
                                          <p:spTgt spid="112"/>
                                        </p:tgtEl>
                                        <p:attrNameLst>
                                          <p:attrName>style.visibility</p:attrName>
                                        </p:attrNameLst>
                                      </p:cBhvr>
                                      <p:to>
                                        <p:strVal val="visible"/>
                                      </p:to>
                                    </p:set>
                                    <p:animEffect transition="in" filter="fade">
                                      <p:cBhvr>
                                        <p:cTn id="31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6" grpId="0" animBg="1"/>
      <p:bldP spid="7" grpId="0" animBg="1"/>
      <p:bldP spid="10" grpId="0"/>
      <p:bldP spid="10" grpId="1"/>
      <p:bldP spid="12" grpId="0" animBg="1"/>
      <p:bldP spid="12" grpId="1" animBg="1"/>
      <p:bldP spid="15" grpId="0"/>
      <p:bldP spid="15" grpId="1"/>
      <p:bldP spid="22" grpId="0" animBg="1"/>
      <p:bldP spid="22" grpId="1" animBg="1"/>
      <p:bldP spid="28" grpId="0" animBg="1"/>
      <p:bldP spid="28" grpId="1" animBg="1"/>
      <p:bldP spid="71" grpId="0"/>
      <p:bldP spid="71" grpId="1"/>
      <p:bldP spid="72" grpId="0"/>
      <p:bldP spid="72" grpId="1"/>
      <p:bldP spid="73" grpId="0"/>
      <p:bldP spid="73" grpId="1"/>
      <p:bldP spid="75" grpId="0" animBg="1"/>
      <p:bldP spid="75" grpId="1" animBg="1"/>
      <p:bldP spid="77" grpId="0"/>
      <p:bldP spid="77" grpId="1"/>
      <p:bldP spid="82" grpId="0"/>
      <p:bldP spid="82" grpId="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7" grpId="2" animBg="1"/>
      <p:bldP spid="88" grpId="0" animBg="1"/>
      <p:bldP spid="88" grpId="1" animBg="1"/>
      <p:bldP spid="88" grpId="2" animBg="1"/>
      <p:bldP spid="88" grpId="3" animBg="1"/>
      <p:bldP spid="90" grpId="0"/>
      <p:bldP spid="90" grpId="1"/>
      <p:bldP spid="91" grpId="0" animBg="1"/>
      <p:bldP spid="91" grpId="1" animBg="1"/>
      <p:bldP spid="93" grpId="0"/>
      <p:bldP spid="93" grpId="1"/>
      <p:bldP spid="100" grpId="0" animBg="1"/>
      <p:bldP spid="100" grpId="1" animBg="1"/>
      <p:bldP spid="106" grpId="0" animBg="1"/>
      <p:bldP spid="106" grpId="1" animBg="1"/>
      <p:bldP spid="107" grpId="0" animBg="1"/>
      <p:bldP spid="107" grpId="1" animBg="1"/>
      <p:bldP spid="108" grpId="0"/>
      <p:bldP spid="108" grpId="1"/>
      <p:bldP spid="108" grpId="2"/>
      <p:bldP spid="109" grpId="0"/>
      <p:bldP spid="109" grpId="1"/>
      <p:bldP spid="111" grpId="0"/>
      <p:bldP spid="112" grpId="0"/>
      <p:bldP spid="5" grpId="0"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descr="C:\Users\simon\AppData\Local\Temp\VMwareDnD\8116ab88\iStock_000017306167XLarger.jpg"/>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0" y="-12503"/>
            <a:ext cx="91440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99335" name="Picture 7" descr="C:\Users\simon\AppData\Local\Temp\VMwareDnD\4fe1b3f5\Solr - White.png"/>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2556472" y="-27384"/>
            <a:ext cx="4031056" cy="2222067"/>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2807804" y="3538143"/>
            <a:ext cx="3276364" cy="28803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sp>
        <p:nvSpPr>
          <p:cNvPr id="121" name="PPTShape_13"/>
          <p:cNvSpPr>
            <a:spLocks noChangeArrowheads="1"/>
          </p:cNvSpPr>
          <p:nvPr/>
        </p:nvSpPr>
        <p:spPr bwMode="auto">
          <a:xfrm>
            <a:off x="4544078" y="4474916"/>
            <a:ext cx="1368152" cy="791419"/>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GB" sz="1600" dirty="0" smtClean="0">
                <a:latin typeface="Gill Sans MT" pitchFamily="34" charset="0"/>
                <a:cs typeface="Tahoma" pitchFamily="34" charset="0"/>
              </a:rPr>
              <a:t>File system</a:t>
            </a:r>
            <a:endParaRPr lang="en-US" dirty="0">
              <a:latin typeface="Gill Sans MT" pitchFamily="34" charset="0"/>
              <a:cs typeface="Tahoma" pitchFamily="34" charset="0"/>
            </a:endParaRPr>
          </a:p>
        </p:txBody>
      </p:sp>
      <p:sp>
        <p:nvSpPr>
          <p:cNvPr id="122" name="PPTShape_14"/>
          <p:cNvSpPr>
            <a:spLocks noChangeArrowheads="1"/>
          </p:cNvSpPr>
          <p:nvPr/>
        </p:nvSpPr>
        <p:spPr bwMode="auto">
          <a:xfrm>
            <a:off x="2952516" y="4474916"/>
            <a:ext cx="1403460" cy="791419"/>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endParaRPr lang="en-GB" dirty="0" smtClean="0">
              <a:latin typeface="Gill Sans MT" pitchFamily="34" charset="0"/>
              <a:cs typeface="Tahoma" pitchFamily="34" charset="0"/>
            </a:endParaRPr>
          </a:p>
          <a:p>
            <a:pPr algn="ctr"/>
            <a:r>
              <a:rPr lang="en-GB" sz="1600" dirty="0" smtClean="0">
                <a:latin typeface="Gill Sans MT" pitchFamily="34" charset="0"/>
                <a:cs typeface="Tahoma" pitchFamily="34" charset="0"/>
              </a:rPr>
              <a:t>Full text indexes</a:t>
            </a:r>
            <a:endParaRPr lang="en-US" sz="1600" dirty="0">
              <a:latin typeface="Gill Sans MT" pitchFamily="34" charset="0"/>
              <a:cs typeface="Tahoma" pitchFamily="34" charset="0"/>
            </a:endParaRPr>
          </a:p>
        </p:txBody>
      </p:sp>
      <p:pic>
        <p:nvPicPr>
          <p:cNvPr id="117" name="Picture 2" descr="C:\Documents and Settings\carlosm\My Documents\My Pictures\Microsoft Clip Organizer\j0435242.png"/>
          <p:cNvPicPr>
            <a:picLocks noChangeAspect="1" noChangeArrowheads="1"/>
          </p:cNvPicPr>
          <p:nvPr>
            <p:custDataLst>
              <p:tags r:id="rId4"/>
            </p:custDataLst>
          </p:nvPr>
        </p:nvPicPr>
        <p:blipFill>
          <a:blip r:embed="rId18" cstate="print"/>
          <a:srcRect/>
          <a:stretch>
            <a:fillRect/>
          </a:stretch>
        </p:blipFill>
        <p:spPr bwMode="auto">
          <a:xfrm flipH="1">
            <a:off x="4021638" y="5374347"/>
            <a:ext cx="1018414" cy="1871077"/>
          </a:xfrm>
          <a:prstGeom prst="rect">
            <a:avLst/>
          </a:prstGeom>
          <a:noFill/>
        </p:spPr>
      </p:pic>
      <p:grpSp>
        <p:nvGrpSpPr>
          <p:cNvPr id="2" name="Group 1"/>
          <p:cNvGrpSpPr/>
          <p:nvPr>
            <p:custDataLst>
              <p:tags r:id="rId5"/>
            </p:custDataLst>
          </p:nvPr>
        </p:nvGrpSpPr>
        <p:grpSpPr>
          <a:xfrm>
            <a:off x="251520" y="3537012"/>
            <a:ext cx="1980219" cy="3707281"/>
            <a:chOff x="251520" y="3537012"/>
            <a:chExt cx="1980219" cy="3707281"/>
          </a:xfrm>
        </p:grpSpPr>
        <p:sp>
          <p:nvSpPr>
            <p:cNvPr id="10" name="Rectangle 9"/>
            <p:cNvSpPr/>
            <p:nvPr/>
          </p:nvSpPr>
          <p:spPr>
            <a:xfrm>
              <a:off x="251520" y="3537012"/>
              <a:ext cx="1980219" cy="28803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Gill Sans MT" pitchFamily="34" charset="0"/>
                <a:cs typeface="Tahoma" pitchFamily="34" charset="0"/>
              </a:endParaRPr>
            </a:p>
          </p:txBody>
        </p:sp>
        <p:pic>
          <p:nvPicPr>
            <p:cNvPr id="11" name="Picture 2" descr="C:\Documents and Settings\carlosm\My Documents\My Pictures\Microsoft Clip Organizer\j0435242.png"/>
            <p:cNvPicPr>
              <a:picLocks noChangeAspect="1" noChangeArrowheads="1"/>
            </p:cNvPicPr>
            <p:nvPr>
              <p:custDataLst>
                <p:tags r:id="rId13"/>
              </p:custDataLst>
            </p:nvPr>
          </p:nvPicPr>
          <p:blipFill>
            <a:blip r:embed="rId18" cstate="print"/>
            <a:srcRect/>
            <a:stretch>
              <a:fillRect/>
            </a:stretch>
          </p:blipFill>
          <p:spPr bwMode="auto">
            <a:xfrm flipH="1">
              <a:off x="755576" y="5373216"/>
              <a:ext cx="1018414" cy="1871077"/>
            </a:xfrm>
            <a:prstGeom prst="rect">
              <a:avLst/>
            </a:prstGeom>
            <a:noFill/>
          </p:spPr>
        </p:pic>
      </p:grpSp>
      <p:sp>
        <p:nvSpPr>
          <p:cNvPr id="3" name="Teardrop 2"/>
          <p:cNvSpPr/>
          <p:nvPr/>
        </p:nvSpPr>
        <p:spPr>
          <a:xfrm>
            <a:off x="6048164" y="2240868"/>
            <a:ext cx="648072" cy="612068"/>
          </a:xfrm>
          <a:prstGeom prst="teardrop">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v3</a:t>
            </a:r>
            <a:endParaRPr lang="en-US" dirty="0"/>
          </a:p>
        </p:txBody>
      </p:sp>
      <p:sp>
        <p:nvSpPr>
          <p:cNvPr id="4" name="TextBox 3"/>
          <p:cNvSpPr txBox="1"/>
          <p:nvPr/>
        </p:nvSpPr>
        <p:spPr>
          <a:xfrm>
            <a:off x="3222198" y="4473116"/>
            <a:ext cx="864096" cy="369332"/>
          </a:xfrm>
          <a:prstGeom prst="rect">
            <a:avLst/>
          </a:prstGeom>
          <a:noFill/>
        </p:spPr>
        <p:txBody>
          <a:bodyPr wrap="square" rtlCol="0">
            <a:spAutoFit/>
          </a:bodyPr>
          <a:lstStyle/>
          <a:p>
            <a:pPr algn="ctr"/>
            <a:r>
              <a:rPr lang="en-US" dirty="0" err="1" smtClean="0">
                <a:latin typeface="Gill Sans MT" pitchFamily="34" charset="0"/>
              </a:rPr>
              <a:t>Solr</a:t>
            </a:r>
            <a:endParaRPr lang="en-US" dirty="0" smtClean="0">
              <a:latin typeface="Gill Sans MT" pitchFamily="34" charset="0"/>
            </a:endParaRPr>
          </a:p>
        </p:txBody>
      </p:sp>
      <p:grpSp>
        <p:nvGrpSpPr>
          <p:cNvPr id="9" name="Group 8"/>
          <p:cNvGrpSpPr/>
          <p:nvPr>
            <p:custDataLst>
              <p:tags r:id="rId6"/>
            </p:custDataLst>
          </p:nvPr>
        </p:nvGrpSpPr>
        <p:grpSpPr>
          <a:xfrm>
            <a:off x="6696236" y="1192686"/>
            <a:ext cx="1872208" cy="400110"/>
            <a:chOff x="6696236" y="1192686"/>
            <a:chExt cx="1872208" cy="400110"/>
          </a:xfrm>
        </p:grpSpPr>
        <p:sp>
          <p:nvSpPr>
            <p:cNvPr id="17" name="TextBox 16"/>
            <p:cNvSpPr txBox="1"/>
            <p:nvPr/>
          </p:nvSpPr>
          <p:spPr>
            <a:xfrm>
              <a:off x="6840252" y="1192686"/>
              <a:ext cx="1728192" cy="400110"/>
            </a:xfrm>
            <a:prstGeom prst="rect">
              <a:avLst/>
            </a:prstGeom>
            <a:noFill/>
          </p:spPr>
          <p:txBody>
            <a:bodyPr wrap="square" rtlCol="0">
              <a:spAutoFit/>
            </a:bodyPr>
            <a:lstStyle/>
            <a:p>
              <a:r>
                <a:rPr lang="en-US" sz="2000" dirty="0" smtClean="0">
                  <a:latin typeface="Gill Sans MT" pitchFamily="34" charset="0"/>
                </a:rPr>
                <a:t>Languages</a:t>
              </a:r>
            </a:p>
          </p:txBody>
        </p:sp>
        <p:sp>
          <p:nvSpPr>
            <p:cNvPr id="6" name="Oval 5"/>
            <p:cNvSpPr/>
            <p:nvPr/>
          </p:nvSpPr>
          <p:spPr>
            <a:xfrm>
              <a:off x="6696236" y="1340768"/>
              <a:ext cx="108012" cy="108012"/>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12" name="Group 11"/>
          <p:cNvGrpSpPr/>
          <p:nvPr>
            <p:custDataLst>
              <p:tags r:id="rId7"/>
            </p:custDataLst>
          </p:nvPr>
        </p:nvGrpSpPr>
        <p:grpSpPr>
          <a:xfrm>
            <a:off x="6696236" y="1588730"/>
            <a:ext cx="2484276" cy="400110"/>
            <a:chOff x="6696236" y="1588730"/>
            <a:chExt cx="2484276" cy="400110"/>
          </a:xfrm>
        </p:grpSpPr>
        <p:sp>
          <p:nvSpPr>
            <p:cNvPr id="18" name="TextBox 17"/>
            <p:cNvSpPr txBox="1"/>
            <p:nvPr/>
          </p:nvSpPr>
          <p:spPr>
            <a:xfrm>
              <a:off x="6840252" y="1588730"/>
              <a:ext cx="2340260" cy="400110"/>
            </a:xfrm>
            <a:prstGeom prst="rect">
              <a:avLst/>
            </a:prstGeom>
            <a:noFill/>
          </p:spPr>
          <p:txBody>
            <a:bodyPr wrap="square" rtlCol="0">
              <a:spAutoFit/>
            </a:bodyPr>
            <a:lstStyle/>
            <a:p>
              <a:r>
                <a:rPr lang="en-US" sz="2000" dirty="0" smtClean="0">
                  <a:latin typeface="Gill Sans MT" pitchFamily="34" charset="0"/>
                </a:rPr>
                <a:t>Indexing granularity</a:t>
              </a:r>
            </a:p>
          </p:txBody>
        </p:sp>
        <p:sp>
          <p:nvSpPr>
            <p:cNvPr id="20" name="Oval 19"/>
            <p:cNvSpPr/>
            <p:nvPr/>
          </p:nvSpPr>
          <p:spPr>
            <a:xfrm>
              <a:off x="6696236" y="1772816"/>
              <a:ext cx="108012" cy="108012"/>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8" name="Group 7"/>
          <p:cNvGrpSpPr/>
          <p:nvPr>
            <p:custDataLst>
              <p:tags r:id="rId8"/>
            </p:custDataLst>
          </p:nvPr>
        </p:nvGrpSpPr>
        <p:grpSpPr>
          <a:xfrm>
            <a:off x="287524" y="1588730"/>
            <a:ext cx="1872208" cy="400110"/>
            <a:chOff x="287524" y="1588730"/>
            <a:chExt cx="1872208" cy="400110"/>
          </a:xfrm>
        </p:grpSpPr>
        <p:sp>
          <p:nvSpPr>
            <p:cNvPr id="16" name="TextBox 15"/>
            <p:cNvSpPr txBox="1"/>
            <p:nvPr/>
          </p:nvSpPr>
          <p:spPr>
            <a:xfrm>
              <a:off x="431540" y="1588730"/>
              <a:ext cx="1728192" cy="400110"/>
            </a:xfrm>
            <a:prstGeom prst="rect">
              <a:avLst/>
            </a:prstGeom>
            <a:noFill/>
          </p:spPr>
          <p:txBody>
            <a:bodyPr wrap="square" rtlCol="0">
              <a:spAutoFit/>
            </a:bodyPr>
            <a:lstStyle/>
            <a:p>
              <a:r>
                <a:rPr lang="en-US" sz="2000" dirty="0" smtClean="0">
                  <a:latin typeface="Gill Sans MT" pitchFamily="34" charset="0"/>
                </a:rPr>
                <a:t>Performance</a:t>
              </a:r>
            </a:p>
          </p:txBody>
        </p:sp>
        <p:sp>
          <p:nvSpPr>
            <p:cNvPr id="21" name="Oval 20"/>
            <p:cNvSpPr/>
            <p:nvPr/>
          </p:nvSpPr>
          <p:spPr>
            <a:xfrm>
              <a:off x="287524" y="1772816"/>
              <a:ext cx="108012" cy="108012"/>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7" name="Group 6"/>
          <p:cNvGrpSpPr/>
          <p:nvPr>
            <p:custDataLst>
              <p:tags r:id="rId9"/>
            </p:custDataLst>
          </p:nvPr>
        </p:nvGrpSpPr>
        <p:grpSpPr>
          <a:xfrm>
            <a:off x="287524" y="1192686"/>
            <a:ext cx="1872208" cy="400110"/>
            <a:chOff x="287524" y="1192686"/>
            <a:chExt cx="1872208" cy="400110"/>
          </a:xfrm>
        </p:grpSpPr>
        <p:sp>
          <p:nvSpPr>
            <p:cNvPr id="5" name="TextBox 4"/>
            <p:cNvSpPr txBox="1"/>
            <p:nvPr/>
          </p:nvSpPr>
          <p:spPr>
            <a:xfrm>
              <a:off x="431540" y="1192686"/>
              <a:ext cx="1728192" cy="400110"/>
            </a:xfrm>
            <a:prstGeom prst="rect">
              <a:avLst/>
            </a:prstGeom>
            <a:noFill/>
          </p:spPr>
          <p:txBody>
            <a:bodyPr wrap="square" rtlCol="0">
              <a:spAutoFit/>
            </a:bodyPr>
            <a:lstStyle/>
            <a:p>
              <a:r>
                <a:rPr lang="en-US" sz="2000" dirty="0" smtClean="0">
                  <a:latin typeface="Gill Sans MT" pitchFamily="34" charset="0"/>
                </a:rPr>
                <a:t>Scalability</a:t>
              </a:r>
            </a:p>
          </p:txBody>
        </p:sp>
        <p:sp>
          <p:nvSpPr>
            <p:cNvPr id="22" name="Oval 21"/>
            <p:cNvSpPr/>
            <p:nvPr/>
          </p:nvSpPr>
          <p:spPr>
            <a:xfrm>
              <a:off x="287524" y="1340768"/>
              <a:ext cx="108012" cy="108012"/>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29" name="Pie 28"/>
          <p:cNvSpPr/>
          <p:nvPr/>
        </p:nvSpPr>
        <p:spPr>
          <a:xfrm>
            <a:off x="2231739" y="2132856"/>
            <a:ext cx="720777" cy="728675"/>
          </a:xfrm>
          <a:prstGeom prst="pie">
            <a:avLst>
              <a:gd name="adj1" fmla="val 16260221"/>
              <a:gd name="adj2" fmla="val 18701931"/>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0" name="Pie 29"/>
          <p:cNvSpPr/>
          <p:nvPr/>
        </p:nvSpPr>
        <p:spPr>
          <a:xfrm>
            <a:off x="2231739" y="2132856"/>
            <a:ext cx="720777" cy="728675"/>
          </a:xfrm>
          <a:prstGeom prst="pie">
            <a:avLst>
              <a:gd name="adj1" fmla="val 16260221"/>
              <a:gd name="adj2" fmla="val 21531652"/>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1" name="Pie 30"/>
          <p:cNvSpPr/>
          <p:nvPr/>
        </p:nvSpPr>
        <p:spPr>
          <a:xfrm>
            <a:off x="2231739" y="2132856"/>
            <a:ext cx="720777" cy="728675"/>
          </a:xfrm>
          <a:prstGeom prst="pie">
            <a:avLst>
              <a:gd name="adj1" fmla="val 16260221"/>
              <a:gd name="adj2" fmla="val 2714965"/>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a:off x="2231739" y="2132856"/>
            <a:ext cx="720777" cy="728675"/>
          </a:xfrm>
          <a:prstGeom prst="pie">
            <a:avLst>
              <a:gd name="adj1" fmla="val 16260221"/>
              <a:gd name="adj2" fmla="val 5149468"/>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3" name="Pie 32"/>
          <p:cNvSpPr/>
          <p:nvPr/>
        </p:nvSpPr>
        <p:spPr>
          <a:xfrm>
            <a:off x="2231739" y="2132856"/>
            <a:ext cx="720777" cy="728675"/>
          </a:xfrm>
          <a:prstGeom prst="pie">
            <a:avLst>
              <a:gd name="adj1" fmla="val 16260221"/>
              <a:gd name="adj2" fmla="val 10865662"/>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4" name="Pie 33"/>
          <p:cNvSpPr/>
          <p:nvPr/>
        </p:nvSpPr>
        <p:spPr>
          <a:xfrm>
            <a:off x="2231739" y="2132856"/>
            <a:ext cx="720777" cy="728675"/>
          </a:xfrm>
          <a:prstGeom prst="pie">
            <a:avLst>
              <a:gd name="adj1" fmla="val 16260221"/>
              <a:gd name="adj2" fmla="val 8082024"/>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5" name="Pie 34"/>
          <p:cNvSpPr/>
          <p:nvPr/>
        </p:nvSpPr>
        <p:spPr>
          <a:xfrm>
            <a:off x="2231739" y="2132856"/>
            <a:ext cx="720777" cy="728675"/>
          </a:xfrm>
          <a:prstGeom prst="pie">
            <a:avLst>
              <a:gd name="adj1" fmla="val 16260221"/>
              <a:gd name="adj2" fmla="val 13617836"/>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4" name="Pie 13"/>
          <p:cNvSpPr/>
          <p:nvPr/>
        </p:nvSpPr>
        <p:spPr>
          <a:xfrm>
            <a:off x="2231739" y="2132856"/>
            <a:ext cx="720777" cy="728675"/>
          </a:xfrm>
          <a:prstGeom prst="pie">
            <a:avLst>
              <a:gd name="adj1" fmla="val 16260221"/>
              <a:gd name="adj2" fmla="val 16233717"/>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99336" name="Picture 8" descr="C:\Users\simon\AppData\Local\Temp\VMwareDnD\00952903\Lucene.png"/>
          <p:cNvPicPr>
            <a:picLocks noChangeAspect="1" noChangeArrowheads="1"/>
          </p:cNvPicPr>
          <p:nvPr>
            <p:custDataLst>
              <p:tags r:id="rId10"/>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708144" y="2168860"/>
            <a:ext cx="3727712" cy="682753"/>
          </a:xfrm>
          <a:prstGeom prst="rect">
            <a:avLst/>
          </a:prstGeom>
          <a:noFill/>
          <a:extLst>
            <a:ext uri="{909E8E84-426E-40dd-AFC4-6F175D3DCCD1}">
              <a14:hiddenFill xmlns:a14="http://schemas.microsoft.com/office/drawing/2010/main">
                <a:solidFill>
                  <a:srgbClr val="FFFFFF"/>
                </a:solidFill>
              </a14:hiddenFill>
            </a:ext>
          </a:extLst>
        </p:spPr>
      </p:pic>
      <p:pic>
        <p:nvPicPr>
          <p:cNvPr id="99330" name="PPTShape_0" descr="\\vmware-host\Shared Folders\PC Shared Folder\saonline - Master\08b Permissions\02 Slides\01 Lock.png"/>
          <p:cNvPicPr>
            <a:picLocks noChangeAspect="1" noChangeArrowheads="1"/>
          </p:cNvPicPr>
          <p:nvPr>
            <p:custDataLst>
              <p:tags r:id="rId11"/>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447764" y="3461509"/>
            <a:ext cx="774811" cy="104761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73"/>
          <p:cNvSpPr>
            <a:spLocks noChangeArrowheads="1"/>
          </p:cNvSpPr>
          <p:nvPr/>
        </p:nvSpPr>
        <p:spPr bwMode="auto">
          <a:xfrm>
            <a:off x="2951820" y="3717032"/>
            <a:ext cx="2923710" cy="64874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rIns="360000" bIns="46800" anchor="ctr"/>
          <a:lstStyle/>
          <a:p>
            <a:pPr algn="ctr"/>
            <a:r>
              <a:rPr lang="en-GB" dirty="0" smtClean="0">
                <a:latin typeface="Gill Sans MT" pitchFamily="34" charset="0"/>
                <a:cs typeface="Tahoma" pitchFamily="34" charset="0"/>
              </a:rPr>
              <a:t>Content server</a:t>
            </a:r>
            <a:endParaRPr lang="en-US" dirty="0">
              <a:latin typeface="Gill Sans MT" pitchFamily="34" charset="0"/>
              <a:cs typeface="Tahoma" pitchFamily="34" charset="0"/>
            </a:endParaRPr>
          </a:p>
        </p:txBody>
      </p:sp>
      <p:sp>
        <p:nvSpPr>
          <p:cNvPr id="39" name="Pie 38"/>
          <p:cNvSpPr/>
          <p:nvPr/>
        </p:nvSpPr>
        <p:spPr>
          <a:xfrm>
            <a:off x="7379615" y="4608537"/>
            <a:ext cx="720777" cy="728675"/>
          </a:xfrm>
          <a:prstGeom prst="pie">
            <a:avLst>
              <a:gd name="adj1" fmla="val 16260221"/>
              <a:gd name="adj2" fmla="val 18701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a:off x="7379615" y="4608537"/>
            <a:ext cx="720777" cy="728675"/>
          </a:xfrm>
          <a:prstGeom prst="pie">
            <a:avLst>
              <a:gd name="adj1" fmla="val 16260221"/>
              <a:gd name="adj2" fmla="val 2153165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1" name="Pie 40"/>
          <p:cNvSpPr/>
          <p:nvPr/>
        </p:nvSpPr>
        <p:spPr>
          <a:xfrm>
            <a:off x="7379615" y="4608537"/>
            <a:ext cx="720777" cy="728675"/>
          </a:xfrm>
          <a:prstGeom prst="pie">
            <a:avLst>
              <a:gd name="adj1" fmla="val 16260221"/>
              <a:gd name="adj2" fmla="val 271496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2" name="Pie 41"/>
          <p:cNvSpPr/>
          <p:nvPr/>
        </p:nvSpPr>
        <p:spPr>
          <a:xfrm>
            <a:off x="7379615" y="4608537"/>
            <a:ext cx="720777" cy="728675"/>
          </a:xfrm>
          <a:prstGeom prst="pie">
            <a:avLst>
              <a:gd name="adj1" fmla="val 16260221"/>
              <a:gd name="adj2" fmla="val 514946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3" name="Pie 42"/>
          <p:cNvSpPr/>
          <p:nvPr/>
        </p:nvSpPr>
        <p:spPr>
          <a:xfrm>
            <a:off x="7379615" y="4608537"/>
            <a:ext cx="720777" cy="728675"/>
          </a:xfrm>
          <a:prstGeom prst="pie">
            <a:avLst>
              <a:gd name="adj1" fmla="val 16260221"/>
              <a:gd name="adj2" fmla="val 1086566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4" name="Pie 43"/>
          <p:cNvSpPr/>
          <p:nvPr/>
        </p:nvSpPr>
        <p:spPr>
          <a:xfrm>
            <a:off x="7379615" y="4608537"/>
            <a:ext cx="720777" cy="728675"/>
          </a:xfrm>
          <a:prstGeom prst="pie">
            <a:avLst>
              <a:gd name="adj1" fmla="val 16260221"/>
              <a:gd name="adj2" fmla="val 808202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5" name="Pie 44"/>
          <p:cNvSpPr/>
          <p:nvPr/>
        </p:nvSpPr>
        <p:spPr>
          <a:xfrm>
            <a:off x="7379615" y="4608537"/>
            <a:ext cx="720777" cy="728675"/>
          </a:xfrm>
          <a:prstGeom prst="pie">
            <a:avLst>
              <a:gd name="adj1" fmla="val 16260221"/>
              <a:gd name="adj2" fmla="val 1361783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6" name="Pie 45"/>
          <p:cNvSpPr/>
          <p:nvPr/>
        </p:nvSpPr>
        <p:spPr>
          <a:xfrm>
            <a:off x="7379615" y="4608537"/>
            <a:ext cx="720777" cy="728675"/>
          </a:xfrm>
          <a:prstGeom prst="pie">
            <a:avLst>
              <a:gd name="adj1" fmla="val 16260221"/>
              <a:gd name="adj2" fmla="val 1623371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8" name="Pie 47"/>
          <p:cNvSpPr/>
          <p:nvPr/>
        </p:nvSpPr>
        <p:spPr>
          <a:xfrm>
            <a:off x="7380312" y="4608537"/>
            <a:ext cx="720777" cy="728675"/>
          </a:xfrm>
          <a:prstGeom prst="pie">
            <a:avLst>
              <a:gd name="adj1" fmla="val 16260221"/>
              <a:gd name="adj2" fmla="val 1870193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49" name="Pie 48"/>
          <p:cNvSpPr/>
          <p:nvPr/>
        </p:nvSpPr>
        <p:spPr>
          <a:xfrm>
            <a:off x="7380312" y="4608537"/>
            <a:ext cx="720777" cy="728675"/>
          </a:xfrm>
          <a:prstGeom prst="pie">
            <a:avLst>
              <a:gd name="adj1" fmla="val 16260221"/>
              <a:gd name="adj2" fmla="val 2153165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0" name="Pie 49"/>
          <p:cNvSpPr/>
          <p:nvPr/>
        </p:nvSpPr>
        <p:spPr>
          <a:xfrm>
            <a:off x="7380312" y="4608537"/>
            <a:ext cx="720777" cy="728675"/>
          </a:xfrm>
          <a:prstGeom prst="pie">
            <a:avLst>
              <a:gd name="adj1" fmla="val 16260221"/>
              <a:gd name="adj2" fmla="val 271496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1" name="Pie 50"/>
          <p:cNvSpPr/>
          <p:nvPr/>
        </p:nvSpPr>
        <p:spPr>
          <a:xfrm>
            <a:off x="7380312" y="4608537"/>
            <a:ext cx="720777" cy="728675"/>
          </a:xfrm>
          <a:prstGeom prst="pie">
            <a:avLst>
              <a:gd name="adj1" fmla="val 16260221"/>
              <a:gd name="adj2" fmla="val 514946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2" name="Pie 51"/>
          <p:cNvSpPr/>
          <p:nvPr/>
        </p:nvSpPr>
        <p:spPr>
          <a:xfrm>
            <a:off x="7380312" y="4608537"/>
            <a:ext cx="720777" cy="728675"/>
          </a:xfrm>
          <a:prstGeom prst="pie">
            <a:avLst>
              <a:gd name="adj1" fmla="val 16260221"/>
              <a:gd name="adj2" fmla="val 1086566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3" name="Pie 52"/>
          <p:cNvSpPr/>
          <p:nvPr/>
        </p:nvSpPr>
        <p:spPr>
          <a:xfrm>
            <a:off x="7380312" y="4608537"/>
            <a:ext cx="720777" cy="728675"/>
          </a:xfrm>
          <a:prstGeom prst="pie">
            <a:avLst>
              <a:gd name="adj1" fmla="val 16260221"/>
              <a:gd name="adj2" fmla="val 808202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4" name="Pie 53"/>
          <p:cNvSpPr/>
          <p:nvPr/>
        </p:nvSpPr>
        <p:spPr>
          <a:xfrm>
            <a:off x="7380312" y="4608537"/>
            <a:ext cx="720777" cy="728675"/>
          </a:xfrm>
          <a:prstGeom prst="pie">
            <a:avLst>
              <a:gd name="adj1" fmla="val 16260221"/>
              <a:gd name="adj2" fmla="val 1361783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5" name="Pie 54"/>
          <p:cNvSpPr/>
          <p:nvPr/>
        </p:nvSpPr>
        <p:spPr>
          <a:xfrm>
            <a:off x="7380312" y="4608537"/>
            <a:ext cx="720777" cy="728675"/>
          </a:xfrm>
          <a:prstGeom prst="pie">
            <a:avLst>
              <a:gd name="adj1" fmla="val 16260221"/>
              <a:gd name="adj2" fmla="val 1623371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grpSp>
        <p:nvGrpSpPr>
          <p:cNvPr id="19" name="Group 18"/>
          <p:cNvGrpSpPr/>
          <p:nvPr>
            <p:custDataLst>
              <p:tags r:id="rId12"/>
            </p:custDataLst>
          </p:nvPr>
        </p:nvGrpSpPr>
        <p:grpSpPr>
          <a:xfrm>
            <a:off x="6408204" y="3884391"/>
            <a:ext cx="2592288" cy="400110"/>
            <a:chOff x="6408204" y="3884391"/>
            <a:chExt cx="2592288" cy="400110"/>
          </a:xfrm>
        </p:grpSpPr>
        <p:sp>
          <p:nvSpPr>
            <p:cNvPr id="15" name="TextBox 14"/>
            <p:cNvSpPr txBox="1"/>
            <p:nvPr/>
          </p:nvSpPr>
          <p:spPr>
            <a:xfrm>
              <a:off x="6543868" y="3884391"/>
              <a:ext cx="2456624" cy="400110"/>
            </a:xfrm>
            <a:prstGeom prst="rect">
              <a:avLst/>
            </a:prstGeom>
            <a:noFill/>
          </p:spPr>
          <p:txBody>
            <a:bodyPr wrap="square" rtlCol="0">
              <a:spAutoFit/>
            </a:bodyPr>
            <a:lstStyle/>
            <a:p>
              <a:pPr algn="ctr"/>
              <a:r>
                <a:rPr lang="en-US" sz="2000" dirty="0" smtClean="0">
                  <a:latin typeface="Gill Sans MT" pitchFamily="34" charset="0"/>
                </a:rPr>
                <a:t>Eventually consistent</a:t>
              </a:r>
            </a:p>
          </p:txBody>
        </p:sp>
        <p:sp>
          <p:nvSpPr>
            <p:cNvPr id="57" name="Oval 56"/>
            <p:cNvSpPr/>
            <p:nvPr/>
          </p:nvSpPr>
          <p:spPr>
            <a:xfrm>
              <a:off x="6408204" y="4030440"/>
              <a:ext cx="108012" cy="108012"/>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56" name="Left-Right Arrow 55"/>
          <p:cNvSpPr/>
          <p:nvPr/>
        </p:nvSpPr>
        <p:spPr>
          <a:xfrm>
            <a:off x="2231740" y="4597303"/>
            <a:ext cx="576064" cy="381000"/>
          </a:xfrm>
          <a:prstGeom prst="leftRightArrow">
            <a:avLst/>
          </a:prstGeom>
          <a:solidFill>
            <a:schemeClr val="tx1"/>
          </a:solidFill>
          <a:ln>
            <a:noFill/>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rtlCol="0" anchor="ctr"/>
          <a:lstStyle/>
          <a:p>
            <a:pPr algn="ctr"/>
            <a:endParaRPr lang="en-GB" sz="1600">
              <a:latin typeface="Gill Sans MT" pitchFamily="34" charset="0"/>
            </a:endParaRPr>
          </a:p>
        </p:txBody>
      </p:sp>
    </p:spTree>
    <p:custDataLst>
      <p:tags r:id="rId1"/>
    </p:custDataLst>
    <p:extLst>
      <p:ext uri="{BB962C8B-B14F-4D97-AF65-F5344CB8AC3E}">
        <p14:creationId xmlns:p14="http://schemas.microsoft.com/office/powerpoint/2010/main" val="1646934692"/>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35" presetClass="path" presetSubtype="0" accel="50000" decel="50000" fill="hold" grpId="0" nodeType="afterEffect">
                                  <p:stCondLst>
                                    <p:cond delay="0"/>
                                  </p:stCondLst>
                                  <p:childTnLst>
                                    <p:animMotion origin="layout" path="M -2.77778E-6 1.78538E-6 L -0.26198 -0.00023 " pathEditMode="relative" rAng="0" ptsTypes="AA">
                                      <p:cBhvr>
                                        <p:cTn id="14" dur="1000" fill="hold"/>
                                        <p:tgtEl>
                                          <p:spTgt spid="122"/>
                                        </p:tgtEl>
                                        <p:attrNameLst>
                                          <p:attrName>ppt_x</p:attrName>
                                          <p:attrName>ppt_y</p:attrName>
                                        </p:attrNameLst>
                                      </p:cBhvr>
                                      <p:rCtr x="-13108" y="-23"/>
                                    </p:animMotion>
                                  </p:childTnLst>
                                </p:cTn>
                              </p:par>
                              <p:par>
                                <p:cTn id="15" presetID="35" presetClass="path" presetSubtype="0" accel="50000" decel="50000" fill="hold" grpId="0" nodeType="withEffect">
                                  <p:stCondLst>
                                    <p:cond delay="0"/>
                                  </p:stCondLst>
                                  <p:childTnLst>
                                    <p:animMotion origin="layout" path="M -2.77778E-6 3.33333E-6 L -0.26198 -0.0007 " pathEditMode="relative" rAng="0" ptsTypes="AA">
                                      <p:cBhvr>
                                        <p:cTn id="16" dur="1000" fill="hold"/>
                                        <p:tgtEl>
                                          <p:spTgt spid="4"/>
                                        </p:tgtEl>
                                        <p:attrNameLst>
                                          <p:attrName>ppt_x</p:attrName>
                                          <p:attrName>ppt_y</p:attrName>
                                        </p:attrNameLst>
                                      </p:cBhvr>
                                      <p:rCtr x="-13108" y="-46"/>
                                    </p:animMotion>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99330"/>
                                        </p:tgtEl>
                                        <p:attrNameLst>
                                          <p:attrName>style.visibility</p:attrName>
                                        </p:attrNameLst>
                                      </p:cBhvr>
                                      <p:to>
                                        <p:strVal val="visible"/>
                                      </p:to>
                                    </p:set>
                                    <p:animEffect transition="in" filter="fade">
                                      <p:cBhvr>
                                        <p:cTn id="41" dur="500"/>
                                        <p:tgtEl>
                                          <p:spTgt spid="9933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4000"/>
                            </p:stCondLst>
                            <p:childTnLst>
                              <p:par>
                                <p:cTn id="71" presetID="10" presetClass="exit" presetSubtype="0" fill="hold" grpId="1" nodeType="after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00"/>
                                        <p:tgtEl>
                                          <p:spTgt spid="29"/>
                                        </p:tgtEl>
                                      </p:cBhvr>
                                    </p:animEffect>
                                    <p:set>
                                      <p:cBhvr>
                                        <p:cTn id="76" dur="1" fill="hold">
                                          <p:stCondLst>
                                            <p:cond delay="199"/>
                                          </p:stCondLst>
                                        </p:cTn>
                                        <p:tgtEl>
                                          <p:spTgt spid="2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
                                        <p:tgtEl>
                                          <p:spTgt spid="30"/>
                                        </p:tgtEl>
                                      </p:cBhvr>
                                    </p:animEffect>
                                    <p:set>
                                      <p:cBhvr>
                                        <p:cTn id="79" dur="1" fill="hold">
                                          <p:stCondLst>
                                            <p:cond delay="199"/>
                                          </p:stCondLst>
                                        </p:cTn>
                                        <p:tgtEl>
                                          <p:spTgt spid="3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
                                        <p:tgtEl>
                                          <p:spTgt spid="31"/>
                                        </p:tgtEl>
                                      </p:cBhvr>
                                    </p:animEffect>
                                    <p:set>
                                      <p:cBhvr>
                                        <p:cTn id="82" dur="1" fill="hold">
                                          <p:stCondLst>
                                            <p:cond delay="199"/>
                                          </p:stCondLst>
                                        </p:cTn>
                                        <p:tgtEl>
                                          <p:spTgt spid="3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
                                        <p:tgtEl>
                                          <p:spTgt spid="32"/>
                                        </p:tgtEl>
                                      </p:cBhvr>
                                    </p:animEffect>
                                    <p:set>
                                      <p:cBhvr>
                                        <p:cTn id="85" dur="1" fill="hold">
                                          <p:stCondLst>
                                            <p:cond delay="199"/>
                                          </p:stCondLst>
                                        </p:cTn>
                                        <p:tgtEl>
                                          <p:spTgt spid="3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
                                        <p:tgtEl>
                                          <p:spTgt spid="34"/>
                                        </p:tgtEl>
                                      </p:cBhvr>
                                    </p:animEffect>
                                    <p:set>
                                      <p:cBhvr>
                                        <p:cTn id="88" dur="1" fill="hold">
                                          <p:stCondLst>
                                            <p:cond delay="199"/>
                                          </p:stCondLst>
                                        </p:cTn>
                                        <p:tgtEl>
                                          <p:spTgt spid="3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00"/>
                                        <p:tgtEl>
                                          <p:spTgt spid="33"/>
                                        </p:tgtEl>
                                      </p:cBhvr>
                                    </p:animEffect>
                                    <p:set>
                                      <p:cBhvr>
                                        <p:cTn id="91" dur="1" fill="hold">
                                          <p:stCondLst>
                                            <p:cond delay="199"/>
                                          </p:stCondLst>
                                        </p:cTn>
                                        <p:tgtEl>
                                          <p:spTgt spid="3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00"/>
                                        <p:tgtEl>
                                          <p:spTgt spid="35"/>
                                        </p:tgtEl>
                                      </p:cBhvr>
                                    </p:animEffect>
                                    <p:set>
                                      <p:cBhvr>
                                        <p:cTn id="94" dur="1" fill="hold">
                                          <p:stCondLst>
                                            <p:cond delay="199"/>
                                          </p:stCondLst>
                                        </p:cTn>
                                        <p:tgtEl>
                                          <p:spTgt spid="3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200"/>
                                        <p:tgtEl>
                                          <p:spTgt spid="99330"/>
                                        </p:tgtEl>
                                      </p:cBhvr>
                                    </p:animEffect>
                                    <p:set>
                                      <p:cBhvr>
                                        <p:cTn id="97" dur="1" fill="hold">
                                          <p:stCondLst>
                                            <p:cond delay="199"/>
                                          </p:stCondLst>
                                        </p:cTn>
                                        <p:tgtEl>
                                          <p:spTgt spid="99330"/>
                                        </p:tgtEl>
                                        <p:attrNameLst>
                                          <p:attrName>style.visibility</p:attrName>
                                        </p:attrNameLst>
                                      </p:cBhvr>
                                      <p:to>
                                        <p:strVal val="hidden"/>
                                      </p:to>
                                    </p:set>
                                  </p:childTnLst>
                                </p:cTn>
                              </p:par>
                            </p:childTnLst>
                          </p:cTn>
                        </p:par>
                        <p:par>
                          <p:cTn id="98" fill="hold">
                            <p:stCondLst>
                              <p:cond delay="4500"/>
                            </p:stCondLst>
                            <p:childTnLst>
                              <p:par>
                                <p:cTn id="99" presetID="10" presetClass="entr" presetSubtype="0" fill="hold"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200"/>
                                        <p:tgtEl>
                                          <p:spTgt spid="19"/>
                                        </p:tgtEl>
                                      </p:cBhvr>
                                    </p:animEffect>
                                  </p:childTnLst>
                                </p:cTn>
                              </p:par>
                            </p:childTnLst>
                          </p:cTn>
                        </p:par>
                        <p:par>
                          <p:cTn id="102" fill="hold">
                            <p:stCondLst>
                              <p:cond delay="4700"/>
                            </p:stCondLst>
                            <p:childTnLst>
                              <p:par>
                                <p:cTn id="103" presetID="10" presetClass="entr" presetSubtype="0" fill="hold" grpId="0" nodeType="after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200"/>
                                        <p:tgtEl>
                                          <p:spTgt spid="39"/>
                                        </p:tgtEl>
                                      </p:cBhvr>
                                    </p:animEffect>
                                  </p:childTnLst>
                                </p:cTn>
                              </p:par>
                            </p:childTnLst>
                          </p:cTn>
                        </p:par>
                        <p:par>
                          <p:cTn id="106" fill="hold">
                            <p:stCondLst>
                              <p:cond delay="4900"/>
                            </p:stCondLst>
                            <p:childTnLst>
                              <p:par>
                                <p:cTn id="107" presetID="10"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200"/>
                                        <p:tgtEl>
                                          <p:spTgt spid="40"/>
                                        </p:tgtEl>
                                      </p:cBhvr>
                                    </p:animEffect>
                                  </p:childTnLst>
                                </p:cTn>
                              </p:par>
                            </p:childTnLst>
                          </p:cTn>
                        </p:par>
                        <p:par>
                          <p:cTn id="110" fill="hold">
                            <p:stCondLst>
                              <p:cond delay="5100"/>
                            </p:stCondLst>
                            <p:childTnLst>
                              <p:par>
                                <p:cTn id="111" presetID="10" presetClass="entr" presetSubtype="0" fill="hold" grpId="0" nodeType="after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
                                        <p:tgtEl>
                                          <p:spTgt spid="41"/>
                                        </p:tgtEl>
                                      </p:cBhvr>
                                    </p:animEffect>
                                  </p:childTnLst>
                                </p:cTn>
                              </p:par>
                            </p:childTnLst>
                          </p:cTn>
                        </p:par>
                        <p:par>
                          <p:cTn id="114" fill="hold">
                            <p:stCondLst>
                              <p:cond delay="5300"/>
                            </p:stCondLst>
                            <p:childTnLst>
                              <p:par>
                                <p:cTn id="115" presetID="10" presetClass="entr" presetSubtype="0" fill="hold" grpId="0" nodeType="after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200"/>
                                        <p:tgtEl>
                                          <p:spTgt spid="42"/>
                                        </p:tgtEl>
                                      </p:cBhvr>
                                    </p:animEffect>
                                  </p:childTnLst>
                                </p:cTn>
                              </p:par>
                            </p:childTnLst>
                          </p:cTn>
                        </p:par>
                        <p:par>
                          <p:cTn id="118" fill="hold">
                            <p:stCondLst>
                              <p:cond delay="5500"/>
                            </p:stCondLst>
                            <p:childTnLst>
                              <p:par>
                                <p:cTn id="119" presetID="10" presetClass="entr" presetSubtype="0"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200"/>
                                        <p:tgtEl>
                                          <p:spTgt spid="44"/>
                                        </p:tgtEl>
                                      </p:cBhvr>
                                    </p:animEffect>
                                  </p:childTnLst>
                                </p:cTn>
                              </p:par>
                            </p:childTnLst>
                          </p:cTn>
                        </p:par>
                        <p:par>
                          <p:cTn id="122" fill="hold">
                            <p:stCondLst>
                              <p:cond delay="5700"/>
                            </p:stCondLst>
                            <p:childTnLst>
                              <p:par>
                                <p:cTn id="123" presetID="10" presetClass="entr" presetSubtype="0" fill="hold" grpId="0" nodeType="after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200"/>
                                        <p:tgtEl>
                                          <p:spTgt spid="43"/>
                                        </p:tgtEl>
                                      </p:cBhvr>
                                    </p:animEffect>
                                  </p:childTnLst>
                                </p:cTn>
                              </p:par>
                            </p:childTnLst>
                          </p:cTn>
                        </p:par>
                        <p:par>
                          <p:cTn id="126" fill="hold">
                            <p:stCondLst>
                              <p:cond delay="5900"/>
                            </p:stCondLst>
                            <p:childTnLst>
                              <p:par>
                                <p:cTn id="127" presetID="10" presetClass="entr" presetSubtype="0" fill="hold" grpId="0" nodeType="after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200"/>
                                        <p:tgtEl>
                                          <p:spTgt spid="45"/>
                                        </p:tgtEl>
                                      </p:cBhvr>
                                    </p:animEffect>
                                  </p:childTnLst>
                                </p:cTn>
                              </p:par>
                            </p:childTnLst>
                          </p:cTn>
                        </p:par>
                        <p:par>
                          <p:cTn id="130" fill="hold">
                            <p:stCondLst>
                              <p:cond delay="6100"/>
                            </p:stCondLst>
                            <p:childTnLst>
                              <p:par>
                                <p:cTn id="131" presetID="10" presetClass="entr" presetSubtype="0" fill="hold" grpId="0" nodeType="after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fade">
                                      <p:cBhvr>
                                        <p:cTn id="133" dur="200"/>
                                        <p:tgtEl>
                                          <p:spTgt spid="46"/>
                                        </p:tgtEl>
                                      </p:cBhvr>
                                    </p:animEffect>
                                  </p:childTnLst>
                                </p:cTn>
                              </p:par>
                            </p:childTnLst>
                          </p:cTn>
                        </p:par>
                        <p:par>
                          <p:cTn id="134" fill="hold">
                            <p:stCondLst>
                              <p:cond delay="6300"/>
                            </p:stCondLst>
                            <p:childTnLst>
                              <p:par>
                                <p:cTn id="135" presetID="10" presetClass="exit" presetSubtype="0" fill="hold" grpId="1" nodeType="afterEffect">
                                  <p:stCondLst>
                                    <p:cond delay="0"/>
                                  </p:stCondLst>
                                  <p:childTnLst>
                                    <p:animEffect transition="out" filter="fade">
                                      <p:cBhvr>
                                        <p:cTn id="136" dur="500"/>
                                        <p:tgtEl>
                                          <p:spTgt spid="46"/>
                                        </p:tgtEl>
                                      </p:cBhvr>
                                    </p:animEffect>
                                    <p:set>
                                      <p:cBhvr>
                                        <p:cTn id="137" dur="1" fill="hold">
                                          <p:stCondLst>
                                            <p:cond delay="499"/>
                                          </p:stCondLst>
                                        </p:cTn>
                                        <p:tgtEl>
                                          <p:spTgt spid="4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00"/>
                                        <p:tgtEl>
                                          <p:spTgt spid="39"/>
                                        </p:tgtEl>
                                      </p:cBhvr>
                                    </p:animEffect>
                                    <p:set>
                                      <p:cBhvr>
                                        <p:cTn id="140" dur="1" fill="hold">
                                          <p:stCondLst>
                                            <p:cond delay="199"/>
                                          </p:stCondLst>
                                        </p:cTn>
                                        <p:tgtEl>
                                          <p:spTgt spid="3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
                                        <p:tgtEl>
                                          <p:spTgt spid="40"/>
                                        </p:tgtEl>
                                      </p:cBhvr>
                                    </p:animEffect>
                                    <p:set>
                                      <p:cBhvr>
                                        <p:cTn id="143" dur="1" fill="hold">
                                          <p:stCondLst>
                                            <p:cond delay="99"/>
                                          </p:stCondLst>
                                        </p:cTn>
                                        <p:tgtEl>
                                          <p:spTgt spid="4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00"/>
                                        <p:tgtEl>
                                          <p:spTgt spid="41"/>
                                        </p:tgtEl>
                                      </p:cBhvr>
                                    </p:animEffect>
                                    <p:set>
                                      <p:cBhvr>
                                        <p:cTn id="146" dur="1" fill="hold">
                                          <p:stCondLst>
                                            <p:cond delay="199"/>
                                          </p:stCondLst>
                                        </p:cTn>
                                        <p:tgtEl>
                                          <p:spTgt spid="4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200"/>
                                        <p:tgtEl>
                                          <p:spTgt spid="42"/>
                                        </p:tgtEl>
                                      </p:cBhvr>
                                    </p:animEffect>
                                    <p:set>
                                      <p:cBhvr>
                                        <p:cTn id="149" dur="1" fill="hold">
                                          <p:stCondLst>
                                            <p:cond delay="199"/>
                                          </p:stCondLst>
                                        </p:cTn>
                                        <p:tgtEl>
                                          <p:spTgt spid="4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200"/>
                                        <p:tgtEl>
                                          <p:spTgt spid="44"/>
                                        </p:tgtEl>
                                      </p:cBhvr>
                                    </p:animEffect>
                                    <p:set>
                                      <p:cBhvr>
                                        <p:cTn id="152" dur="1" fill="hold">
                                          <p:stCondLst>
                                            <p:cond delay="199"/>
                                          </p:stCondLst>
                                        </p:cTn>
                                        <p:tgtEl>
                                          <p:spTgt spid="4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200"/>
                                        <p:tgtEl>
                                          <p:spTgt spid="43"/>
                                        </p:tgtEl>
                                      </p:cBhvr>
                                    </p:animEffect>
                                    <p:set>
                                      <p:cBhvr>
                                        <p:cTn id="155" dur="1" fill="hold">
                                          <p:stCondLst>
                                            <p:cond delay="199"/>
                                          </p:stCondLst>
                                        </p:cTn>
                                        <p:tgtEl>
                                          <p:spTgt spid="4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200"/>
                                        <p:tgtEl>
                                          <p:spTgt spid="45"/>
                                        </p:tgtEl>
                                      </p:cBhvr>
                                    </p:animEffect>
                                    <p:set>
                                      <p:cBhvr>
                                        <p:cTn id="158" dur="1" fill="hold">
                                          <p:stCondLst>
                                            <p:cond delay="199"/>
                                          </p:stCondLst>
                                        </p:cTn>
                                        <p:tgtEl>
                                          <p:spTgt spid="45"/>
                                        </p:tgtEl>
                                        <p:attrNameLst>
                                          <p:attrName>style.visibility</p:attrName>
                                        </p:attrNameLst>
                                      </p:cBhvr>
                                      <p:to>
                                        <p:strVal val="hidden"/>
                                      </p:to>
                                    </p:set>
                                  </p:childTnLst>
                                </p:cTn>
                              </p:par>
                            </p:childTnLst>
                          </p:cTn>
                        </p:par>
                        <p:par>
                          <p:cTn id="159" fill="hold">
                            <p:stCondLst>
                              <p:cond delay="6800"/>
                            </p:stCondLst>
                            <p:childTnLst>
                              <p:par>
                                <p:cTn id="160" presetID="10" presetClass="entr" presetSubtype="0" fill="hold" grpId="0" nodeType="after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fade">
                                      <p:cBhvr>
                                        <p:cTn id="162" dur="200"/>
                                        <p:tgtEl>
                                          <p:spTgt spid="48"/>
                                        </p:tgtEl>
                                      </p:cBhvr>
                                    </p:animEffect>
                                  </p:childTnLst>
                                </p:cTn>
                              </p:par>
                            </p:childTnLst>
                          </p:cTn>
                        </p:par>
                        <p:par>
                          <p:cTn id="163" fill="hold">
                            <p:stCondLst>
                              <p:cond delay="7000"/>
                            </p:stCondLst>
                            <p:childTnLst>
                              <p:par>
                                <p:cTn id="164" presetID="10" presetClass="entr" presetSubtype="0" fill="hold" grpId="0" nodeType="afterEffect">
                                  <p:stCondLst>
                                    <p:cond delay="0"/>
                                  </p:stCondLst>
                                  <p:childTnLst>
                                    <p:set>
                                      <p:cBhvr>
                                        <p:cTn id="165" dur="1" fill="hold">
                                          <p:stCondLst>
                                            <p:cond delay="0"/>
                                          </p:stCondLst>
                                        </p:cTn>
                                        <p:tgtEl>
                                          <p:spTgt spid="49"/>
                                        </p:tgtEl>
                                        <p:attrNameLst>
                                          <p:attrName>style.visibility</p:attrName>
                                        </p:attrNameLst>
                                      </p:cBhvr>
                                      <p:to>
                                        <p:strVal val="visible"/>
                                      </p:to>
                                    </p:set>
                                    <p:animEffect transition="in" filter="fade">
                                      <p:cBhvr>
                                        <p:cTn id="166" dur="200"/>
                                        <p:tgtEl>
                                          <p:spTgt spid="49"/>
                                        </p:tgtEl>
                                      </p:cBhvr>
                                    </p:animEffect>
                                  </p:childTnLst>
                                </p:cTn>
                              </p:par>
                            </p:childTnLst>
                          </p:cTn>
                        </p:par>
                        <p:par>
                          <p:cTn id="167" fill="hold">
                            <p:stCondLst>
                              <p:cond delay="7200"/>
                            </p:stCondLst>
                            <p:childTnLst>
                              <p:par>
                                <p:cTn id="168" presetID="10" presetClass="entr" presetSubtype="0" fill="hold" grpId="0" nodeType="afterEffect">
                                  <p:stCondLst>
                                    <p:cond delay="0"/>
                                  </p:stCondLst>
                                  <p:childTnLst>
                                    <p:set>
                                      <p:cBhvr>
                                        <p:cTn id="169" dur="1" fill="hold">
                                          <p:stCondLst>
                                            <p:cond delay="0"/>
                                          </p:stCondLst>
                                        </p:cTn>
                                        <p:tgtEl>
                                          <p:spTgt spid="50"/>
                                        </p:tgtEl>
                                        <p:attrNameLst>
                                          <p:attrName>style.visibility</p:attrName>
                                        </p:attrNameLst>
                                      </p:cBhvr>
                                      <p:to>
                                        <p:strVal val="visible"/>
                                      </p:to>
                                    </p:set>
                                    <p:animEffect transition="in" filter="fade">
                                      <p:cBhvr>
                                        <p:cTn id="170" dur="200"/>
                                        <p:tgtEl>
                                          <p:spTgt spid="50"/>
                                        </p:tgtEl>
                                      </p:cBhvr>
                                    </p:animEffect>
                                  </p:childTnLst>
                                </p:cTn>
                              </p:par>
                            </p:childTnLst>
                          </p:cTn>
                        </p:par>
                        <p:par>
                          <p:cTn id="171" fill="hold">
                            <p:stCondLst>
                              <p:cond delay="7400"/>
                            </p:stCondLst>
                            <p:childTnLst>
                              <p:par>
                                <p:cTn id="172" presetID="10" presetClass="entr" presetSubtype="0" fill="hold" grpId="0" nodeType="afterEffect">
                                  <p:stCondLst>
                                    <p:cond delay="0"/>
                                  </p:stCondLst>
                                  <p:childTnLst>
                                    <p:set>
                                      <p:cBhvr>
                                        <p:cTn id="173" dur="1" fill="hold">
                                          <p:stCondLst>
                                            <p:cond delay="0"/>
                                          </p:stCondLst>
                                        </p:cTn>
                                        <p:tgtEl>
                                          <p:spTgt spid="51"/>
                                        </p:tgtEl>
                                        <p:attrNameLst>
                                          <p:attrName>style.visibility</p:attrName>
                                        </p:attrNameLst>
                                      </p:cBhvr>
                                      <p:to>
                                        <p:strVal val="visible"/>
                                      </p:to>
                                    </p:set>
                                    <p:animEffect transition="in" filter="fade">
                                      <p:cBhvr>
                                        <p:cTn id="174" dur="200"/>
                                        <p:tgtEl>
                                          <p:spTgt spid="51"/>
                                        </p:tgtEl>
                                      </p:cBhvr>
                                    </p:animEffect>
                                  </p:childTnLst>
                                </p:cTn>
                              </p:par>
                            </p:childTnLst>
                          </p:cTn>
                        </p:par>
                        <p:par>
                          <p:cTn id="175" fill="hold">
                            <p:stCondLst>
                              <p:cond delay="7600"/>
                            </p:stCondLst>
                            <p:childTnLst>
                              <p:par>
                                <p:cTn id="176" presetID="10" presetClass="entr" presetSubtype="0" fill="hold" grpId="0" nodeType="afterEffect">
                                  <p:stCondLst>
                                    <p:cond delay="0"/>
                                  </p:stCondLst>
                                  <p:childTnLst>
                                    <p:set>
                                      <p:cBhvr>
                                        <p:cTn id="177" dur="1" fill="hold">
                                          <p:stCondLst>
                                            <p:cond delay="0"/>
                                          </p:stCondLst>
                                        </p:cTn>
                                        <p:tgtEl>
                                          <p:spTgt spid="53"/>
                                        </p:tgtEl>
                                        <p:attrNameLst>
                                          <p:attrName>style.visibility</p:attrName>
                                        </p:attrNameLst>
                                      </p:cBhvr>
                                      <p:to>
                                        <p:strVal val="visible"/>
                                      </p:to>
                                    </p:set>
                                    <p:animEffect transition="in" filter="fade">
                                      <p:cBhvr>
                                        <p:cTn id="178" dur="200"/>
                                        <p:tgtEl>
                                          <p:spTgt spid="53"/>
                                        </p:tgtEl>
                                      </p:cBhvr>
                                    </p:animEffect>
                                  </p:childTnLst>
                                </p:cTn>
                              </p:par>
                            </p:childTnLst>
                          </p:cTn>
                        </p:par>
                        <p:par>
                          <p:cTn id="179" fill="hold">
                            <p:stCondLst>
                              <p:cond delay="7800"/>
                            </p:stCondLst>
                            <p:childTnLst>
                              <p:par>
                                <p:cTn id="180" presetID="10" presetClass="entr" presetSubtype="0" fill="hold" grpId="0" nodeType="afterEffect">
                                  <p:stCondLst>
                                    <p:cond delay="0"/>
                                  </p:stCondLst>
                                  <p:childTnLst>
                                    <p:set>
                                      <p:cBhvr>
                                        <p:cTn id="181" dur="1" fill="hold">
                                          <p:stCondLst>
                                            <p:cond delay="0"/>
                                          </p:stCondLst>
                                        </p:cTn>
                                        <p:tgtEl>
                                          <p:spTgt spid="52"/>
                                        </p:tgtEl>
                                        <p:attrNameLst>
                                          <p:attrName>style.visibility</p:attrName>
                                        </p:attrNameLst>
                                      </p:cBhvr>
                                      <p:to>
                                        <p:strVal val="visible"/>
                                      </p:to>
                                    </p:set>
                                    <p:animEffect transition="in" filter="fade">
                                      <p:cBhvr>
                                        <p:cTn id="182" dur="200"/>
                                        <p:tgtEl>
                                          <p:spTgt spid="52"/>
                                        </p:tgtEl>
                                      </p:cBhvr>
                                    </p:animEffect>
                                  </p:childTnLst>
                                </p:cTn>
                              </p:par>
                            </p:childTnLst>
                          </p:cTn>
                        </p:par>
                        <p:par>
                          <p:cTn id="183" fill="hold">
                            <p:stCondLst>
                              <p:cond delay="8000"/>
                            </p:stCondLst>
                            <p:childTnLst>
                              <p:par>
                                <p:cTn id="184" presetID="10" presetClass="entr" presetSubtype="0" fill="hold" grpId="0" nodeType="afterEffect">
                                  <p:stCondLst>
                                    <p:cond delay="0"/>
                                  </p:stCondLst>
                                  <p:childTnLst>
                                    <p:set>
                                      <p:cBhvr>
                                        <p:cTn id="185" dur="1" fill="hold">
                                          <p:stCondLst>
                                            <p:cond delay="0"/>
                                          </p:stCondLst>
                                        </p:cTn>
                                        <p:tgtEl>
                                          <p:spTgt spid="54"/>
                                        </p:tgtEl>
                                        <p:attrNameLst>
                                          <p:attrName>style.visibility</p:attrName>
                                        </p:attrNameLst>
                                      </p:cBhvr>
                                      <p:to>
                                        <p:strVal val="visible"/>
                                      </p:to>
                                    </p:set>
                                    <p:animEffect transition="in" filter="fade">
                                      <p:cBhvr>
                                        <p:cTn id="186" dur="200"/>
                                        <p:tgtEl>
                                          <p:spTgt spid="54"/>
                                        </p:tgtEl>
                                      </p:cBhvr>
                                    </p:animEffect>
                                  </p:childTnLst>
                                </p:cTn>
                              </p:par>
                            </p:childTnLst>
                          </p:cTn>
                        </p:par>
                        <p:par>
                          <p:cTn id="187" fill="hold">
                            <p:stCondLst>
                              <p:cond delay="8200"/>
                            </p:stCondLst>
                            <p:childTnLst>
                              <p:par>
                                <p:cTn id="188" presetID="10" presetClass="entr" presetSubtype="0" fill="hold" grpId="0" nodeType="afterEffect">
                                  <p:stCondLst>
                                    <p:cond delay="0"/>
                                  </p:stCondLst>
                                  <p:childTnLst>
                                    <p:set>
                                      <p:cBhvr>
                                        <p:cTn id="189" dur="1" fill="hold">
                                          <p:stCondLst>
                                            <p:cond delay="0"/>
                                          </p:stCondLst>
                                        </p:cTn>
                                        <p:tgtEl>
                                          <p:spTgt spid="55"/>
                                        </p:tgtEl>
                                        <p:attrNameLst>
                                          <p:attrName>style.visibility</p:attrName>
                                        </p:attrNameLst>
                                      </p:cBhvr>
                                      <p:to>
                                        <p:strVal val="visible"/>
                                      </p:to>
                                    </p:set>
                                    <p:animEffect transition="in" filter="fade">
                                      <p:cBhvr>
                                        <p:cTn id="190" dur="200"/>
                                        <p:tgtEl>
                                          <p:spTgt spid="55"/>
                                        </p:tgtEl>
                                      </p:cBhvr>
                                    </p:animEffect>
                                  </p:childTnLst>
                                </p:cTn>
                              </p:par>
                            </p:childTnLst>
                          </p:cTn>
                        </p:par>
                        <p:par>
                          <p:cTn id="191" fill="hold">
                            <p:stCondLst>
                              <p:cond delay="8400"/>
                            </p:stCondLst>
                            <p:childTnLst>
                              <p:par>
                                <p:cTn id="192" presetID="10" presetClass="exit" presetSubtype="0" fill="hold" grpId="1" nodeType="afterEffect">
                                  <p:stCondLst>
                                    <p:cond delay="0"/>
                                  </p:stCondLst>
                                  <p:childTnLst>
                                    <p:animEffect transition="out" filter="fade">
                                      <p:cBhvr>
                                        <p:cTn id="193" dur="500"/>
                                        <p:tgtEl>
                                          <p:spTgt spid="55"/>
                                        </p:tgtEl>
                                      </p:cBhvr>
                                    </p:animEffect>
                                    <p:set>
                                      <p:cBhvr>
                                        <p:cTn id="194" dur="1" fill="hold">
                                          <p:stCondLst>
                                            <p:cond delay="499"/>
                                          </p:stCondLst>
                                        </p:cTn>
                                        <p:tgtEl>
                                          <p:spTgt spid="55"/>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200"/>
                                        <p:tgtEl>
                                          <p:spTgt spid="48"/>
                                        </p:tgtEl>
                                      </p:cBhvr>
                                    </p:animEffect>
                                    <p:set>
                                      <p:cBhvr>
                                        <p:cTn id="197" dur="1" fill="hold">
                                          <p:stCondLst>
                                            <p:cond delay="199"/>
                                          </p:stCondLst>
                                        </p:cTn>
                                        <p:tgtEl>
                                          <p:spTgt spid="48"/>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200"/>
                                        <p:tgtEl>
                                          <p:spTgt spid="49"/>
                                        </p:tgtEl>
                                      </p:cBhvr>
                                    </p:animEffect>
                                    <p:set>
                                      <p:cBhvr>
                                        <p:cTn id="200" dur="1" fill="hold">
                                          <p:stCondLst>
                                            <p:cond delay="199"/>
                                          </p:stCondLst>
                                        </p:cTn>
                                        <p:tgtEl>
                                          <p:spTgt spid="49"/>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200"/>
                                        <p:tgtEl>
                                          <p:spTgt spid="50"/>
                                        </p:tgtEl>
                                      </p:cBhvr>
                                    </p:animEffect>
                                    <p:set>
                                      <p:cBhvr>
                                        <p:cTn id="203" dur="1" fill="hold">
                                          <p:stCondLst>
                                            <p:cond delay="199"/>
                                          </p:stCondLst>
                                        </p:cTn>
                                        <p:tgtEl>
                                          <p:spTgt spid="50"/>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200"/>
                                        <p:tgtEl>
                                          <p:spTgt spid="51"/>
                                        </p:tgtEl>
                                      </p:cBhvr>
                                    </p:animEffect>
                                    <p:set>
                                      <p:cBhvr>
                                        <p:cTn id="206" dur="1" fill="hold">
                                          <p:stCondLst>
                                            <p:cond delay="199"/>
                                          </p:stCondLst>
                                        </p:cTn>
                                        <p:tgtEl>
                                          <p:spTgt spid="51"/>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200"/>
                                        <p:tgtEl>
                                          <p:spTgt spid="53"/>
                                        </p:tgtEl>
                                      </p:cBhvr>
                                    </p:animEffect>
                                    <p:set>
                                      <p:cBhvr>
                                        <p:cTn id="209" dur="1" fill="hold">
                                          <p:stCondLst>
                                            <p:cond delay="199"/>
                                          </p:stCondLst>
                                        </p:cTn>
                                        <p:tgtEl>
                                          <p:spTgt spid="53"/>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200"/>
                                        <p:tgtEl>
                                          <p:spTgt spid="52"/>
                                        </p:tgtEl>
                                      </p:cBhvr>
                                    </p:animEffect>
                                    <p:set>
                                      <p:cBhvr>
                                        <p:cTn id="212" dur="1" fill="hold">
                                          <p:stCondLst>
                                            <p:cond delay="199"/>
                                          </p:stCondLst>
                                        </p:cTn>
                                        <p:tgtEl>
                                          <p:spTgt spid="52"/>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200"/>
                                        <p:tgtEl>
                                          <p:spTgt spid="54"/>
                                        </p:tgtEl>
                                      </p:cBhvr>
                                    </p:animEffect>
                                    <p:set>
                                      <p:cBhvr>
                                        <p:cTn id="215" dur="1" fill="hold">
                                          <p:stCondLst>
                                            <p:cond delay="1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3" grpId="0" animBg="1"/>
      <p:bldP spid="4" grpId="0"/>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14" grpId="0" animBg="1"/>
      <p:bldP spid="14"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3"/>
          <p:cNvSpPr>
            <a:spLocks noChangeArrowheads="1"/>
          </p:cNvSpPr>
          <p:nvPr/>
        </p:nvSpPr>
        <p:spPr bwMode="auto">
          <a:xfrm>
            <a:off x="271390" y="3343271"/>
            <a:ext cx="8339210" cy="1943117"/>
          </a:xfrm>
          <a:prstGeom prst="rect">
            <a:avLst/>
          </a:prstGeom>
          <a:gradFill flip="none" rotWithShape="1">
            <a:gsLst>
              <a:gs pos="0">
                <a:schemeClr val="accent4">
                  <a:shade val="51000"/>
                  <a:satMod val="130000"/>
                </a:schemeClr>
              </a:gs>
              <a:gs pos="57000">
                <a:schemeClr val="accent4">
                  <a:shade val="93000"/>
                  <a:satMod val="130000"/>
                </a:schemeClr>
              </a:gs>
              <a:gs pos="100000">
                <a:schemeClr val="accent4">
                  <a:shade val="94000"/>
                  <a:satMod val="135000"/>
                </a:schemeClr>
              </a:gs>
              <a:gs pos="100000">
                <a:schemeClr val="accent4">
                  <a:shade val="94000"/>
                  <a:satMod val="135000"/>
                </a:schemeClr>
              </a:gs>
            </a:gsLst>
            <a:lin ang="2700000" scaled="1"/>
            <a:tileRect/>
          </a:gradFill>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b"/>
          <a:lstStyle/>
          <a:p>
            <a:pPr algn="ctr"/>
            <a:r>
              <a:rPr lang="en-GB" sz="2000" dirty="0" smtClean="0">
                <a:latin typeface="Gill Sans MT" pitchFamily="34" charset="0"/>
                <a:cs typeface="Tahoma" pitchFamily="34" charset="0"/>
              </a:rPr>
              <a:t>Content repository</a:t>
            </a:r>
            <a:endParaRPr lang="en-US" sz="2000" dirty="0">
              <a:latin typeface="Gill Sans MT" pitchFamily="34" charset="0"/>
              <a:cs typeface="Tahoma" pitchFamily="34" charset="0"/>
            </a:endParaRPr>
          </a:p>
        </p:txBody>
      </p:sp>
      <p:cxnSp>
        <p:nvCxnSpPr>
          <p:cNvPr id="37" name="Straight Arrow Connector 36"/>
          <p:cNvCxnSpPr/>
          <p:nvPr/>
        </p:nvCxnSpPr>
        <p:spPr>
          <a:xfrm rot="5400000" flipH="1" flipV="1">
            <a:off x="5106991" y="4964123"/>
            <a:ext cx="1071570" cy="1588"/>
          </a:xfrm>
          <a:prstGeom prst="straightConnector1">
            <a:avLst/>
          </a:prstGeom>
          <a:ln w="444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0" name="PPTShape_0"/>
          <p:cNvSpPr>
            <a:spLocks noChangeArrowheads="1"/>
          </p:cNvSpPr>
          <p:nvPr/>
        </p:nvSpPr>
        <p:spPr bwMode="auto">
          <a:xfrm>
            <a:off x="5357818" y="3638556"/>
            <a:ext cx="1295411" cy="809632"/>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11" name="PPTShape_1"/>
          <p:cNvSpPr>
            <a:spLocks noChangeArrowheads="1"/>
          </p:cNvSpPr>
          <p:nvPr/>
        </p:nvSpPr>
        <p:spPr bwMode="auto">
          <a:xfrm>
            <a:off x="2143108" y="3638556"/>
            <a:ext cx="1295411" cy="8096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12" name="PPTShape_2"/>
          <p:cNvSpPr>
            <a:spLocks noChangeArrowheads="1"/>
          </p:cNvSpPr>
          <p:nvPr/>
        </p:nvSpPr>
        <p:spPr bwMode="auto">
          <a:xfrm>
            <a:off x="5500694" y="3786190"/>
            <a:ext cx="1295411" cy="809632"/>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14" name="PPTShape_3"/>
          <p:cNvSpPr>
            <a:spLocks noChangeArrowheads="1"/>
          </p:cNvSpPr>
          <p:nvPr/>
        </p:nvSpPr>
        <p:spPr bwMode="auto">
          <a:xfrm>
            <a:off x="3714744" y="3638556"/>
            <a:ext cx="1295411" cy="809632"/>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15" name="PPTShape_4"/>
          <p:cNvSpPr>
            <a:spLocks noChangeArrowheads="1"/>
          </p:cNvSpPr>
          <p:nvPr/>
        </p:nvSpPr>
        <p:spPr bwMode="auto">
          <a:xfrm>
            <a:off x="3840963" y="3790956"/>
            <a:ext cx="1295411" cy="809632"/>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16" name="PPTShape_5"/>
          <p:cNvSpPr>
            <a:spLocks noChangeArrowheads="1"/>
          </p:cNvSpPr>
          <p:nvPr/>
        </p:nvSpPr>
        <p:spPr bwMode="auto">
          <a:xfrm>
            <a:off x="510729" y="3638556"/>
            <a:ext cx="1295411" cy="809632"/>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solidFill>
                  <a:schemeClr val="bg1"/>
                </a:solidFill>
                <a:latin typeface="Gill Sans MT" pitchFamily="34" charset="0"/>
                <a:cs typeface="Tahoma" pitchFamily="34" charset="0"/>
              </a:rPr>
              <a:t>Subsystem</a:t>
            </a:r>
            <a:endParaRPr lang="en-US" sz="1600" dirty="0">
              <a:solidFill>
                <a:schemeClr val="bg1"/>
              </a:solidFill>
              <a:latin typeface="Gill Sans MT" pitchFamily="34" charset="0"/>
              <a:cs typeface="Tahoma" pitchFamily="34" charset="0"/>
            </a:endParaRPr>
          </a:p>
        </p:txBody>
      </p:sp>
      <p:sp>
        <p:nvSpPr>
          <p:cNvPr id="17" name="PPTShape_6"/>
          <p:cNvSpPr>
            <a:spLocks noChangeArrowheads="1"/>
          </p:cNvSpPr>
          <p:nvPr/>
        </p:nvSpPr>
        <p:spPr bwMode="auto">
          <a:xfrm>
            <a:off x="7134241" y="3643314"/>
            <a:ext cx="1295411" cy="809632"/>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sp>
        <p:nvSpPr>
          <p:cNvPr id="6" name="PPTShape_7"/>
          <p:cNvSpPr>
            <a:spLocks noChangeArrowheads="1"/>
          </p:cNvSpPr>
          <p:nvPr/>
        </p:nvSpPr>
        <p:spPr bwMode="auto">
          <a:xfrm>
            <a:off x="1123891" y="1604963"/>
            <a:ext cx="6638982" cy="48577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Content repository</a:t>
            </a:r>
            <a:endParaRPr lang="en-US" sz="1600" dirty="0">
              <a:latin typeface="Gill Sans MT" pitchFamily="34" charset="0"/>
              <a:cs typeface="Tahoma" pitchFamily="34" charset="0"/>
            </a:endParaRPr>
          </a:p>
        </p:txBody>
      </p:sp>
      <p:sp>
        <p:nvSpPr>
          <p:cNvPr id="7" name="PPTShape_8"/>
          <p:cNvSpPr>
            <a:spLocks noChangeArrowheads="1"/>
          </p:cNvSpPr>
          <p:nvPr/>
        </p:nvSpPr>
        <p:spPr bwMode="auto">
          <a:xfrm>
            <a:off x="1123891" y="897730"/>
            <a:ext cx="2103768" cy="48577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sz="1600" dirty="0" smtClean="0">
                <a:latin typeface="Gill Sans MT" pitchFamily="34" charset="0"/>
                <a:cs typeface="Tahoma" pitchFamily="34" charset="0"/>
              </a:rPr>
              <a:t>Content services</a:t>
            </a:r>
            <a:endParaRPr lang="en-US" sz="1600" dirty="0">
              <a:latin typeface="Gill Sans MT" pitchFamily="34" charset="0"/>
              <a:cs typeface="Tahoma" pitchFamily="34" charset="0"/>
            </a:endParaRPr>
          </a:p>
        </p:txBody>
      </p:sp>
      <p:sp>
        <p:nvSpPr>
          <p:cNvPr id="8" name="PPTShape_9"/>
          <p:cNvSpPr>
            <a:spLocks noChangeArrowheads="1"/>
          </p:cNvSpPr>
          <p:nvPr/>
        </p:nvSpPr>
        <p:spPr bwMode="auto">
          <a:xfrm>
            <a:off x="3390861" y="897730"/>
            <a:ext cx="2103768" cy="48577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sz="1600" dirty="0" smtClean="0">
                <a:latin typeface="Gill Sans MT" pitchFamily="34" charset="0"/>
                <a:cs typeface="Tahoma" pitchFamily="34" charset="0"/>
              </a:rPr>
              <a:t>Control services</a:t>
            </a:r>
            <a:endParaRPr lang="en-US" sz="1600" dirty="0">
              <a:latin typeface="Gill Sans MT" pitchFamily="34" charset="0"/>
              <a:cs typeface="Tahoma" pitchFamily="34" charset="0"/>
            </a:endParaRPr>
          </a:p>
        </p:txBody>
      </p:sp>
      <p:sp>
        <p:nvSpPr>
          <p:cNvPr id="9" name="PPTShape_10"/>
          <p:cNvSpPr>
            <a:spLocks noChangeArrowheads="1"/>
          </p:cNvSpPr>
          <p:nvPr/>
        </p:nvSpPr>
        <p:spPr bwMode="auto">
          <a:xfrm>
            <a:off x="5657830" y="897730"/>
            <a:ext cx="2103768" cy="48577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rIns="180000" bIns="46800" anchor="ctr"/>
          <a:lstStyle/>
          <a:p>
            <a:pPr algn="ctr"/>
            <a:r>
              <a:rPr lang="en-GB" sz="1600" dirty="0" smtClean="0">
                <a:latin typeface="Gill Sans MT" pitchFamily="34" charset="0"/>
                <a:cs typeface="Tahoma" pitchFamily="34" charset="0"/>
              </a:rPr>
              <a:t>Collaboration services</a:t>
            </a:r>
            <a:endParaRPr lang="en-US" sz="1600" dirty="0">
              <a:latin typeface="Gill Sans MT" pitchFamily="34" charset="0"/>
              <a:cs typeface="Tahoma" pitchFamily="34" charset="0"/>
            </a:endParaRPr>
          </a:p>
        </p:txBody>
      </p:sp>
      <p:cxnSp>
        <p:nvCxnSpPr>
          <p:cNvPr id="19" name="Straight Connector 18"/>
          <p:cNvCxnSpPr/>
          <p:nvPr/>
        </p:nvCxnSpPr>
        <p:spPr>
          <a:xfrm rot="10800000" flipV="1">
            <a:off x="357158" y="2105031"/>
            <a:ext cx="2000264" cy="1200156"/>
          </a:xfrm>
          <a:prstGeom prst="line">
            <a:avLst/>
          </a:prstGeom>
          <a:ln w="38100" cmpd="sng">
            <a:solidFill>
              <a:schemeClr val="accent4"/>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65683" y="2090742"/>
            <a:ext cx="1868378" cy="1214446"/>
          </a:xfrm>
          <a:prstGeom prst="line">
            <a:avLst/>
          </a:prstGeom>
          <a:ln w="38100" cmpd="sng">
            <a:solidFill>
              <a:schemeClr val="accent4"/>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47687" y="852468"/>
            <a:ext cx="6800913" cy="647706"/>
          </a:xfrm>
          <a:prstGeom prst="rect">
            <a:avLst/>
          </a:prstGeom>
          <a:solidFill>
            <a:schemeClr val="tx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000" dirty="0">
              <a:solidFill>
                <a:schemeClr val="tx1"/>
              </a:solidFill>
              <a:latin typeface="Gill Sans MT" pitchFamily="34" charset="0"/>
              <a:cs typeface="Tahoma" pitchFamily="34" charset="0"/>
            </a:endParaRPr>
          </a:p>
        </p:txBody>
      </p:sp>
      <p:sp>
        <p:nvSpPr>
          <p:cNvPr id="33" name="TextBox 32"/>
          <p:cNvSpPr txBox="1"/>
          <p:nvPr/>
        </p:nvSpPr>
        <p:spPr>
          <a:xfrm>
            <a:off x="5500694" y="5731980"/>
            <a:ext cx="1285884" cy="338554"/>
          </a:xfrm>
          <a:prstGeom prst="rect">
            <a:avLst/>
          </a:prstGeom>
          <a:noFill/>
        </p:spPr>
        <p:txBody>
          <a:bodyPr wrap="square" rtlCol="0">
            <a:spAutoFit/>
          </a:bodyPr>
          <a:lstStyle/>
          <a:p>
            <a:r>
              <a:rPr lang="en-GB" sz="1600" dirty="0" err="1" smtClean="0">
                <a:solidFill>
                  <a:schemeClr val="bg1"/>
                </a:solidFill>
                <a:latin typeface="Gill Sans MT" pitchFamily="34" charset="0"/>
              </a:rPr>
              <a:t>OpenLDAP</a:t>
            </a:r>
            <a:endParaRPr lang="en-GB" sz="1600" dirty="0">
              <a:solidFill>
                <a:schemeClr val="bg1"/>
              </a:solidFill>
              <a:latin typeface="Gill Sans MT" pitchFamily="34" charset="0"/>
            </a:endParaRPr>
          </a:p>
        </p:txBody>
      </p:sp>
      <p:sp>
        <p:nvSpPr>
          <p:cNvPr id="34" name="TextBox 33"/>
          <p:cNvSpPr txBox="1"/>
          <p:nvPr/>
        </p:nvSpPr>
        <p:spPr>
          <a:xfrm>
            <a:off x="5786446" y="5985284"/>
            <a:ext cx="2571768" cy="338554"/>
          </a:xfrm>
          <a:prstGeom prst="rect">
            <a:avLst/>
          </a:prstGeom>
          <a:noFill/>
        </p:spPr>
        <p:txBody>
          <a:bodyPr wrap="square" rtlCol="0">
            <a:spAutoFit/>
          </a:bodyPr>
          <a:lstStyle/>
          <a:p>
            <a:r>
              <a:rPr lang="en-GB" sz="1600" dirty="0" smtClean="0">
                <a:solidFill>
                  <a:schemeClr val="bg1"/>
                </a:solidFill>
                <a:latin typeface="Gill Sans MT" pitchFamily="34" charset="0"/>
              </a:rPr>
              <a:t>Oracle directory server</a:t>
            </a:r>
            <a:endParaRPr lang="en-GB" sz="1600" dirty="0">
              <a:solidFill>
                <a:schemeClr val="bg1"/>
              </a:solidFill>
              <a:latin typeface="Gill Sans MT" pitchFamily="34" charset="0"/>
            </a:endParaRPr>
          </a:p>
        </p:txBody>
      </p:sp>
      <p:sp>
        <p:nvSpPr>
          <p:cNvPr id="35" name="TextBox 34"/>
          <p:cNvSpPr txBox="1"/>
          <p:nvPr/>
        </p:nvSpPr>
        <p:spPr>
          <a:xfrm>
            <a:off x="5214942" y="5478677"/>
            <a:ext cx="1143008" cy="338554"/>
          </a:xfrm>
          <a:prstGeom prst="rect">
            <a:avLst/>
          </a:prstGeom>
          <a:noFill/>
        </p:spPr>
        <p:txBody>
          <a:bodyPr wrap="square" rtlCol="0">
            <a:spAutoFit/>
          </a:bodyPr>
          <a:lstStyle/>
          <a:p>
            <a:r>
              <a:rPr lang="en-GB" sz="1600" dirty="0" smtClean="0">
                <a:solidFill>
                  <a:schemeClr val="bg1"/>
                </a:solidFill>
                <a:latin typeface="Gill Sans MT" pitchFamily="34" charset="0"/>
              </a:rPr>
              <a:t>Kerberos</a:t>
            </a:r>
            <a:endParaRPr lang="en-GB" sz="1600" dirty="0">
              <a:solidFill>
                <a:schemeClr val="bg1"/>
              </a:solidFill>
              <a:latin typeface="Gill Sans MT" pitchFamily="34" charset="0"/>
            </a:endParaRPr>
          </a:p>
        </p:txBody>
      </p:sp>
      <p:cxnSp>
        <p:nvCxnSpPr>
          <p:cNvPr id="38" name="Straight Arrow Connector 37"/>
          <p:cNvCxnSpPr/>
          <p:nvPr/>
        </p:nvCxnSpPr>
        <p:spPr>
          <a:xfrm rot="5400000" flipH="1" flipV="1">
            <a:off x="5643967" y="5143115"/>
            <a:ext cx="1143802" cy="1588"/>
          </a:xfrm>
          <a:prstGeom prst="straightConnector1">
            <a:avLst/>
          </a:prstGeom>
          <a:ln w="444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PPTShape_11"/>
          <p:cNvSpPr>
            <a:spLocks noChangeArrowheads="1"/>
          </p:cNvSpPr>
          <p:nvPr/>
        </p:nvSpPr>
        <p:spPr bwMode="auto">
          <a:xfrm>
            <a:off x="5662618" y="3948130"/>
            <a:ext cx="1295411" cy="809632"/>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headEnd/>
            <a:tailEnd/>
          </a:ln>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sz="1600" dirty="0" smtClean="0">
                <a:latin typeface="Gill Sans MT" pitchFamily="34" charset="0"/>
                <a:cs typeface="Tahoma" pitchFamily="34" charset="0"/>
              </a:rPr>
              <a:t>Subsystem</a:t>
            </a:r>
            <a:endParaRPr lang="en-US" sz="1600" dirty="0">
              <a:latin typeface="Gill Sans MT" pitchFamily="34" charset="0"/>
              <a:cs typeface="Tahoma" pitchFamily="34" charset="0"/>
            </a:endParaRPr>
          </a:p>
        </p:txBody>
      </p:sp>
      <p:cxnSp>
        <p:nvCxnSpPr>
          <p:cNvPr id="42" name="Straight Arrow Connector 41"/>
          <p:cNvCxnSpPr/>
          <p:nvPr/>
        </p:nvCxnSpPr>
        <p:spPr>
          <a:xfrm rot="5400000" flipH="1" flipV="1">
            <a:off x="6178560" y="5392750"/>
            <a:ext cx="1214446" cy="1589"/>
          </a:xfrm>
          <a:prstGeom prst="straightConnector1">
            <a:avLst/>
          </a:prstGeom>
          <a:ln w="444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 idx="0"/>
            <a:endCxn id="16" idx="2"/>
          </p:cNvCxnSpPr>
          <p:nvPr/>
        </p:nvCxnSpPr>
        <p:spPr>
          <a:xfrm flipV="1">
            <a:off x="1149008" y="4448188"/>
            <a:ext cx="9427" cy="1876694"/>
          </a:xfrm>
          <a:prstGeom prst="straightConnector1">
            <a:avLst/>
          </a:prstGeom>
          <a:ln w="44450">
            <a:solidFill>
              <a:schemeClr val="accent4"/>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928662" y="428604"/>
            <a:ext cx="7000924" cy="19288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GB" sz="1200" dirty="0">
              <a:solidFill>
                <a:schemeClr val="tx1">
                  <a:lumMod val="95000"/>
                  <a:lumOff val="5000"/>
                </a:schemeClr>
              </a:solidFill>
              <a:latin typeface="Gill Sans MT" pitchFamily="34" charset="0"/>
              <a:cs typeface="Tahoma" pitchFamily="34" charset="0"/>
            </a:endParaRPr>
          </a:p>
        </p:txBody>
      </p:sp>
      <p:sp>
        <p:nvSpPr>
          <p:cNvPr id="63" name="TextBox 62"/>
          <p:cNvSpPr txBox="1"/>
          <p:nvPr/>
        </p:nvSpPr>
        <p:spPr>
          <a:xfrm>
            <a:off x="4643438" y="428604"/>
            <a:ext cx="3196036" cy="400110"/>
          </a:xfrm>
          <a:prstGeom prst="rect">
            <a:avLst/>
          </a:prstGeom>
          <a:noFill/>
        </p:spPr>
        <p:txBody>
          <a:bodyPr wrap="square" rtlCol="0">
            <a:spAutoFit/>
          </a:bodyPr>
          <a:lstStyle/>
          <a:p>
            <a:pPr algn="r"/>
            <a:r>
              <a:rPr lang="en-GB" sz="2000" dirty="0" smtClean="0">
                <a:solidFill>
                  <a:schemeClr val="bg1"/>
                </a:solidFill>
                <a:latin typeface="Gill Sans MT" pitchFamily="34" charset="0"/>
                <a:cs typeface="Tahoma" pitchFamily="34" charset="0"/>
              </a:rPr>
              <a:t>Content server</a:t>
            </a:r>
          </a:p>
        </p:txBody>
      </p:sp>
      <p:sp>
        <p:nvSpPr>
          <p:cNvPr id="2" name="Rounded Rectangle 1"/>
          <p:cNvSpPr/>
          <p:nvPr/>
        </p:nvSpPr>
        <p:spPr>
          <a:xfrm>
            <a:off x="287524" y="6324882"/>
            <a:ext cx="1722967" cy="416486"/>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solidFill>
                  <a:schemeClr val="bg1"/>
                </a:solidFill>
                <a:latin typeface="Gill Sans MT" pitchFamily="34" charset="0"/>
              </a:rPr>
              <a:t>IMAP bindings</a:t>
            </a:r>
            <a:endParaRPr lang="en-US" dirty="0">
              <a:solidFill>
                <a:schemeClr val="bg1"/>
              </a:solidFill>
              <a:latin typeface="Gill Sans MT" pitchFamily="34" charset="0"/>
            </a:endParaRPr>
          </a:p>
        </p:txBody>
      </p:sp>
      <p:sp>
        <p:nvSpPr>
          <p:cNvPr id="39" name="Rounded Rectangle 38"/>
          <p:cNvSpPr/>
          <p:nvPr/>
        </p:nvSpPr>
        <p:spPr>
          <a:xfrm>
            <a:off x="6784988" y="6324882"/>
            <a:ext cx="1144598" cy="416486"/>
          </a:xfrm>
          <a:prstGeom prst="roundRect">
            <a:avLst/>
          </a:prstGeom>
          <a:gradFill flip="none" rotWithShape="1">
            <a:gsLst>
              <a:gs pos="0">
                <a:schemeClr val="accent2">
                  <a:shade val="51000"/>
                  <a:satMod val="130000"/>
                </a:schemeClr>
              </a:gs>
              <a:gs pos="57000">
                <a:schemeClr val="accent2">
                  <a:shade val="93000"/>
                  <a:satMod val="130000"/>
                </a:schemeClr>
              </a:gs>
              <a:gs pos="100000">
                <a:schemeClr val="accent2">
                  <a:shade val="94000"/>
                  <a:satMod val="135000"/>
                </a:schemeClr>
              </a:gs>
              <a:gs pos="100000">
                <a:schemeClr val="accent2">
                  <a:shade val="94000"/>
                  <a:satMod val="135000"/>
                </a:schemeClr>
              </a:gs>
            </a:gsLst>
            <a:lin ang="27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r"/>
            <a:r>
              <a:rPr lang="en-GB" dirty="0" smtClean="0">
                <a:solidFill>
                  <a:schemeClr val="bg1"/>
                </a:solidFill>
                <a:latin typeface="Gill Sans MT" pitchFamily="34" charset="0"/>
              </a:rPr>
              <a:t>[options]</a:t>
            </a:r>
            <a:endParaRPr lang="en-GB" dirty="0">
              <a:solidFill>
                <a:schemeClr val="bg1"/>
              </a:solidFill>
              <a:latin typeface="Gill Sans MT" pitchFamily="34" charset="0"/>
            </a:endParaRPr>
          </a:p>
        </p:txBody>
      </p:sp>
      <p:sp>
        <p:nvSpPr>
          <p:cNvPr id="36" name="Rounded Rectangle 35"/>
          <p:cNvSpPr/>
          <p:nvPr/>
        </p:nvSpPr>
        <p:spPr>
          <a:xfrm>
            <a:off x="5136374" y="6324882"/>
            <a:ext cx="1722967" cy="416486"/>
          </a:xfrm>
          <a:prstGeom prst="roundRect">
            <a:avLst/>
          </a:prstGeom>
          <a:gradFill flip="none" rotWithShape="1">
            <a:gsLst>
              <a:gs pos="0">
                <a:schemeClr val="accent2">
                  <a:shade val="51000"/>
                  <a:satMod val="130000"/>
                </a:schemeClr>
              </a:gs>
              <a:gs pos="57000">
                <a:schemeClr val="accent2">
                  <a:shade val="93000"/>
                  <a:satMod val="130000"/>
                </a:schemeClr>
              </a:gs>
              <a:gs pos="100000">
                <a:schemeClr val="accent2">
                  <a:shade val="94000"/>
                  <a:satMod val="135000"/>
                </a:schemeClr>
              </a:gs>
              <a:gs pos="100000">
                <a:schemeClr val="accent2">
                  <a:shade val="94000"/>
                  <a:satMod val="135000"/>
                </a:schemeClr>
              </a:gs>
            </a:gsLst>
            <a:lin ang="27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solidFill>
                  <a:schemeClr val="bg1"/>
                </a:solidFill>
                <a:latin typeface="Gill Sans MT" pitchFamily="34" charset="0"/>
              </a:rPr>
              <a:t>Authentication</a:t>
            </a:r>
            <a:endParaRPr lang="en-US" dirty="0">
              <a:solidFill>
                <a:schemeClr val="bg1"/>
              </a:solidFill>
              <a:latin typeface="Gill Sans MT" pitchFamily="34" charset="0"/>
            </a:endParaRPr>
          </a:p>
        </p:txBody>
      </p:sp>
      <p:grpSp>
        <p:nvGrpSpPr>
          <p:cNvPr id="5" name="Group 4"/>
          <p:cNvGrpSpPr/>
          <p:nvPr>
            <p:custDataLst>
              <p:tags r:id="rId2"/>
            </p:custDataLst>
          </p:nvPr>
        </p:nvGrpSpPr>
        <p:grpSpPr>
          <a:xfrm>
            <a:off x="2619900" y="2650261"/>
            <a:ext cx="3385623" cy="490707"/>
            <a:chOff x="2619900" y="2650261"/>
            <a:chExt cx="3385623" cy="490707"/>
          </a:xfrm>
        </p:grpSpPr>
        <p:pic>
          <p:nvPicPr>
            <p:cNvPr id="40" name="Picture 4" descr="\\vmware-host\Shared Folders\PC Shared Folder\saonline - Simon\03 Share for administrators\02 Slides\01 Alfresco share.png"/>
            <p:cNvPicPr>
              <a:picLocks noChangeAspect="1" noChangeArrowheads="1"/>
            </p:cNvPicPr>
            <p:nvPr>
              <p:custDataLst>
                <p:tags r:id="rId5"/>
              </p:custDataLst>
            </p:nvPr>
          </p:nvPicPr>
          <p:blipFill>
            <a:blip r:embed="rId9" cstate="print"/>
            <a:srcRect/>
            <a:stretch>
              <a:fillRect/>
            </a:stretch>
          </p:blipFill>
          <p:spPr bwMode="auto">
            <a:xfrm>
              <a:off x="2619900" y="2650261"/>
              <a:ext cx="3385623" cy="476629"/>
            </a:xfrm>
            <a:prstGeom prst="rect">
              <a:avLst/>
            </a:prstGeom>
            <a:noFill/>
          </p:spPr>
        </p:pic>
        <p:pic>
          <p:nvPicPr>
            <p:cNvPr id="41" name="PPTShape_0" descr="C:\Users\simon\Desktop\Logos\Alfresco Flower Device 150ppi RGB.png"/>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7785" y="2650261"/>
              <a:ext cx="527494" cy="49070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99330" name="Picture 2" descr="\\vmware-host\Shared Folders\PC Shared Folder\saonline - Master\08a Authentication\02 Slides\08 JMX.pn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6082332" y="2486377"/>
            <a:ext cx="1050304" cy="78772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9331" name="Picture 3" descr="\\vmware-host\Shared Folders\PC Shared Folder\saonline - Master\05 Repository configuration\02 Slides\01 Global properties.pn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691680" y="2492896"/>
            <a:ext cx="602379" cy="78120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9135438"/>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2"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0" presetClass="entr" presetSubtype="0"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grpId="2"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nodeType="withEffect">
                                  <p:stCondLst>
                                    <p:cond delay="0"/>
                                  </p:stCondLst>
                                  <p:childTnLst>
                                    <p:set>
                                      <p:cBhvr>
                                        <p:cTn id="98" dur="1" fill="hold">
                                          <p:stCondLst>
                                            <p:cond delay="0"/>
                                          </p:stCondLst>
                                        </p:cTn>
                                        <p:tgtEl>
                                          <p:spTgt spid="99331"/>
                                        </p:tgtEl>
                                        <p:attrNameLst>
                                          <p:attrName>style.visibility</p:attrName>
                                        </p:attrNameLst>
                                      </p:cBhvr>
                                      <p:to>
                                        <p:strVal val="visible"/>
                                      </p:to>
                                    </p:set>
                                    <p:animEffect transition="in" filter="fade">
                                      <p:cBhvr>
                                        <p:cTn id="99" dur="500"/>
                                        <p:tgtEl>
                                          <p:spTgt spid="99331"/>
                                        </p:tgtEl>
                                      </p:cBhvr>
                                    </p:animEffect>
                                  </p:childTnLst>
                                </p:cTn>
                              </p:par>
                              <p:par>
                                <p:cTn id="100" presetID="10" presetClass="entr" presetSubtype="0" fill="hold" nodeType="withEffect">
                                  <p:stCondLst>
                                    <p:cond delay="0"/>
                                  </p:stCondLst>
                                  <p:childTnLst>
                                    <p:set>
                                      <p:cBhvr>
                                        <p:cTn id="101" dur="1" fill="hold">
                                          <p:stCondLst>
                                            <p:cond delay="0"/>
                                          </p:stCondLst>
                                        </p:cTn>
                                        <p:tgtEl>
                                          <p:spTgt spid="99330"/>
                                        </p:tgtEl>
                                        <p:attrNameLst>
                                          <p:attrName>style.visibility</p:attrName>
                                        </p:attrNameLst>
                                      </p:cBhvr>
                                      <p:to>
                                        <p:strVal val="visible"/>
                                      </p:to>
                                    </p:set>
                                    <p:animEffect transition="in" filter="fade">
                                      <p:cBhvr>
                                        <p:cTn id="102" dur="500"/>
                                        <p:tgtEl>
                                          <p:spTgt spid="9933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4" grpId="0" animBg="1"/>
      <p:bldP spid="15" grpId="0" animBg="1"/>
      <p:bldP spid="16" grpId="0" animBg="1"/>
      <p:bldP spid="16" grpId="1" animBg="1"/>
      <p:bldP spid="16" grpId="2" animBg="1"/>
      <p:bldP spid="17" grpId="0" animBg="1"/>
      <p:bldP spid="18" grpId="0" animBg="1"/>
      <p:bldP spid="33" grpId="0"/>
      <p:bldP spid="34" grpId="0"/>
      <p:bldP spid="35" grpId="0"/>
      <p:bldP spid="13" grpId="0" animBg="1"/>
      <p:bldP spid="2" grpId="0" animBg="1"/>
      <p:bldP spid="2" grpId="1" animBg="1"/>
      <p:bldP spid="2" grpId="2" animBg="1"/>
      <p:bldP spid="39"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simon\AppData\Local\Temp\VMwareDnD\45fd99b8\iStock_000018253781Small.jp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510" y="0"/>
            <a:ext cx="9162510" cy="686776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11560" y="391048"/>
            <a:ext cx="1728192" cy="674846"/>
          </a:xfrm>
          <a:prstGeom prst="roundRect">
            <a:avLst>
              <a:gd name="adj" fmla="val 50000"/>
            </a:avLst>
          </a:prstGeom>
          <a:solidFill>
            <a:schemeClr val="bg1">
              <a:lumMod val="50000"/>
              <a:lumOff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smtClean="0">
                <a:solidFill>
                  <a:schemeClr val="tx1"/>
                </a:solidFill>
                <a:latin typeface="Gill Sans MT" pitchFamily="34" charset="0"/>
              </a:rPr>
              <a:t>Not all directories</a:t>
            </a:r>
          </a:p>
          <a:p>
            <a:pPr algn="ctr"/>
            <a:r>
              <a:rPr lang="en-US" sz="1400" dirty="0" smtClean="0">
                <a:solidFill>
                  <a:schemeClr val="tx1"/>
                </a:solidFill>
                <a:latin typeface="Gill Sans MT" pitchFamily="34" charset="0"/>
              </a:rPr>
              <a:t>are shown</a:t>
            </a:r>
            <a:endParaRPr lang="en-US" sz="1400" dirty="0">
              <a:solidFill>
                <a:schemeClr val="tx1"/>
              </a:solidFill>
              <a:latin typeface="Gill Sans MT" pitchFamily="34" charset="0"/>
            </a:endParaRPr>
          </a:p>
        </p:txBody>
      </p:sp>
      <p:grpSp>
        <p:nvGrpSpPr>
          <p:cNvPr id="73" name="Group 72"/>
          <p:cNvGrpSpPr/>
          <p:nvPr/>
        </p:nvGrpSpPr>
        <p:grpSpPr>
          <a:xfrm>
            <a:off x="656565" y="1043735"/>
            <a:ext cx="7791266" cy="720080"/>
            <a:chOff x="656565" y="1043735"/>
            <a:chExt cx="7791266" cy="720080"/>
          </a:xfrm>
        </p:grpSpPr>
        <p:cxnSp>
          <p:nvCxnSpPr>
            <p:cNvPr id="5" name="Straight Connector 4"/>
            <p:cNvCxnSpPr/>
            <p:nvPr/>
          </p:nvCxnSpPr>
          <p:spPr>
            <a:xfrm>
              <a:off x="4559399" y="1043735"/>
              <a:ext cx="0" cy="343183"/>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0967" y="1394659"/>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55143" y="1394659"/>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10516" y="1403088"/>
              <a:ext cx="3600" cy="31572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28367" y="1394659"/>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62188" y="1404233"/>
              <a:ext cx="0" cy="35958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47831" y="1404233"/>
              <a:ext cx="0" cy="35958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6565" y="1404233"/>
              <a:ext cx="7791266" cy="0"/>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3" name="PPTShape_5"/>
          <p:cNvSpPr>
            <a:spLocks noChangeArrowheads="1"/>
          </p:cNvSpPr>
          <p:nvPr/>
        </p:nvSpPr>
        <p:spPr bwMode="auto">
          <a:xfrm>
            <a:off x="3599892" y="323655"/>
            <a:ext cx="1944216" cy="809632"/>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ctr"/>
          <a:lstStyle/>
          <a:p>
            <a:pPr algn="ctr"/>
            <a:r>
              <a:rPr lang="en-GB" dirty="0" smtClean="0">
                <a:solidFill>
                  <a:schemeClr val="tx1"/>
                </a:solidFill>
                <a:latin typeface="Gill Sans MT" pitchFamily="34" charset="0"/>
                <a:cs typeface="Tahoma" pitchFamily="34" charset="0"/>
              </a:rPr>
              <a:t>Alfresco installation</a:t>
            </a:r>
          </a:p>
          <a:p>
            <a:pPr algn="ctr"/>
            <a:r>
              <a:rPr lang="en-GB" dirty="0" smtClean="0">
                <a:solidFill>
                  <a:schemeClr val="tx1"/>
                </a:solidFill>
                <a:latin typeface="Gill Sans MT" pitchFamily="34" charset="0"/>
                <a:cs typeface="Tahoma" pitchFamily="34" charset="0"/>
              </a:rPr>
              <a:t>directory</a:t>
            </a:r>
            <a:endParaRPr lang="en-US" dirty="0">
              <a:solidFill>
                <a:schemeClr val="tx1"/>
              </a:solidFill>
              <a:latin typeface="Gill Sans MT" pitchFamily="34" charset="0"/>
              <a:cs typeface="Tahoma" pitchFamily="34" charset="0"/>
            </a:endParaRPr>
          </a:p>
        </p:txBody>
      </p:sp>
      <p:cxnSp>
        <p:nvCxnSpPr>
          <p:cNvPr id="66" name="Straight Connector 65"/>
          <p:cNvCxnSpPr/>
          <p:nvPr/>
        </p:nvCxnSpPr>
        <p:spPr>
          <a:xfrm>
            <a:off x="2255143" y="3239432"/>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810516" y="3247861"/>
            <a:ext cx="3600" cy="31572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367" y="3239432"/>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862188" y="3249006"/>
            <a:ext cx="0" cy="35958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447831" y="2528900"/>
            <a:ext cx="0" cy="1079688"/>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255143" y="3244219"/>
            <a:ext cx="6214290" cy="4787"/>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PPTShape_5"/>
          <p:cNvSpPr>
            <a:spLocks noChangeArrowheads="1"/>
          </p:cNvSpPr>
          <p:nvPr/>
        </p:nvSpPr>
        <p:spPr bwMode="auto">
          <a:xfrm>
            <a:off x="2649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err="1" smtClean="0">
                <a:solidFill>
                  <a:schemeClr val="tx1"/>
                </a:solidFill>
                <a:latin typeface="Gill Sans MT" pitchFamily="34" charset="0"/>
                <a:cs typeface="Tahoma" pitchFamily="34" charset="0"/>
              </a:rPr>
              <a:t>alf_data</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Default</a:t>
            </a:r>
          </a:p>
          <a:p>
            <a:pPr algn="ctr"/>
            <a:r>
              <a:rPr lang="en-GB" sz="1400" dirty="0" smtClean="0">
                <a:solidFill>
                  <a:schemeClr val="bg1"/>
                </a:solidFill>
                <a:latin typeface="Gill Sans MT" pitchFamily="34" charset="0"/>
                <a:cs typeface="Tahoma" pitchFamily="34" charset="0"/>
              </a:rPr>
              <a:t>content directory</a:t>
            </a:r>
          </a:p>
        </p:txBody>
      </p:sp>
      <p:sp>
        <p:nvSpPr>
          <p:cNvPr id="10" name="PPTShape_5"/>
          <p:cNvSpPr>
            <a:spLocks noChangeArrowheads="1"/>
          </p:cNvSpPr>
          <p:nvPr/>
        </p:nvSpPr>
        <p:spPr bwMode="auto">
          <a:xfrm>
            <a:off x="155666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smtClean="0">
                <a:solidFill>
                  <a:schemeClr val="tx1"/>
                </a:solidFill>
                <a:latin typeface="Gill Sans MT" pitchFamily="34" charset="0"/>
                <a:cs typeface="Tahoma" pitchFamily="34" charset="0"/>
              </a:rPr>
              <a:t>amps</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Alfresco</a:t>
            </a:r>
          </a:p>
          <a:p>
            <a:pPr algn="ctr"/>
            <a:r>
              <a:rPr lang="en-GB" sz="1400" dirty="0">
                <a:solidFill>
                  <a:schemeClr val="bg1"/>
                </a:solidFill>
                <a:latin typeface="Gill Sans MT" pitchFamily="34" charset="0"/>
                <a:cs typeface="Tahoma" pitchFamily="34" charset="0"/>
              </a:rPr>
              <a:t>m</a:t>
            </a:r>
            <a:r>
              <a:rPr lang="en-GB" sz="1400" dirty="0" smtClean="0">
                <a:solidFill>
                  <a:schemeClr val="bg1"/>
                </a:solidFill>
                <a:latin typeface="Gill Sans MT" pitchFamily="34" charset="0"/>
                <a:cs typeface="Tahoma" pitchFamily="34" charset="0"/>
              </a:rPr>
              <a:t>odule packages</a:t>
            </a:r>
          </a:p>
        </p:txBody>
      </p:sp>
      <p:sp>
        <p:nvSpPr>
          <p:cNvPr id="11" name="PPTShape_5"/>
          <p:cNvSpPr>
            <a:spLocks noChangeArrowheads="1"/>
          </p:cNvSpPr>
          <p:nvPr/>
        </p:nvSpPr>
        <p:spPr bwMode="auto">
          <a:xfrm>
            <a:off x="308683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smtClean="0">
                <a:solidFill>
                  <a:schemeClr val="tx1"/>
                </a:solidFill>
                <a:latin typeface="Gill Sans MT" pitchFamily="34" charset="0"/>
                <a:cs typeface="Tahoma" pitchFamily="34" charset="0"/>
              </a:rPr>
              <a:t>bin</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Scripts and</a:t>
            </a:r>
          </a:p>
          <a:p>
            <a:pPr algn="ctr"/>
            <a:r>
              <a:rPr lang="en-GB" sz="1400" dirty="0" smtClean="0">
                <a:solidFill>
                  <a:schemeClr val="bg1"/>
                </a:solidFill>
                <a:latin typeface="Gill Sans MT" pitchFamily="34" charset="0"/>
                <a:cs typeface="Tahoma" pitchFamily="34" charset="0"/>
              </a:rPr>
              <a:t>.jar files</a:t>
            </a:r>
          </a:p>
        </p:txBody>
      </p:sp>
      <p:sp>
        <p:nvSpPr>
          <p:cNvPr id="12" name="PPTShape_5"/>
          <p:cNvSpPr>
            <a:spLocks noChangeArrowheads="1"/>
          </p:cNvSpPr>
          <p:nvPr/>
        </p:nvSpPr>
        <p:spPr bwMode="auto">
          <a:xfrm>
            <a:off x="461700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err="1" smtClean="0">
                <a:solidFill>
                  <a:schemeClr val="tx1"/>
                </a:solidFill>
                <a:latin typeface="Gill Sans MT" pitchFamily="34" charset="0"/>
                <a:cs typeface="Tahoma" pitchFamily="34" charset="0"/>
              </a:rPr>
              <a:t>openoffice</a:t>
            </a:r>
            <a:endParaRPr lang="en-GB"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Transformation</a:t>
            </a:r>
          </a:p>
          <a:p>
            <a:pPr algn="ctr"/>
            <a:r>
              <a:rPr lang="en-GB" sz="1400" dirty="0">
                <a:solidFill>
                  <a:schemeClr val="bg1"/>
                </a:solidFill>
                <a:latin typeface="Gill Sans MT" pitchFamily="34" charset="0"/>
                <a:cs typeface="Tahoma" pitchFamily="34" charset="0"/>
              </a:rPr>
              <a:t>a</a:t>
            </a:r>
            <a:r>
              <a:rPr lang="en-GB" sz="1400" dirty="0" smtClean="0">
                <a:solidFill>
                  <a:schemeClr val="bg1"/>
                </a:solidFill>
                <a:latin typeface="Gill Sans MT" pitchFamily="34" charset="0"/>
                <a:cs typeface="Tahoma" pitchFamily="34" charset="0"/>
              </a:rPr>
              <a:t>nd rendering</a:t>
            </a:r>
          </a:p>
        </p:txBody>
      </p:sp>
      <p:sp>
        <p:nvSpPr>
          <p:cNvPr id="13" name="PPTShape_5"/>
          <p:cNvSpPr>
            <a:spLocks noChangeArrowheads="1"/>
          </p:cNvSpPr>
          <p:nvPr/>
        </p:nvSpPr>
        <p:spPr bwMode="auto">
          <a:xfrm>
            <a:off x="614717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err="1" smtClean="0">
                <a:solidFill>
                  <a:schemeClr val="tx1"/>
                </a:solidFill>
                <a:latin typeface="Gill Sans MT" pitchFamily="34" charset="0"/>
                <a:cs typeface="Tahoma" pitchFamily="34" charset="0"/>
              </a:rPr>
              <a:t>postgresql</a:t>
            </a:r>
            <a:endParaRPr lang="en-GB"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Default database</a:t>
            </a:r>
          </a:p>
        </p:txBody>
      </p:sp>
      <p:sp>
        <p:nvSpPr>
          <p:cNvPr id="14" name="PPTShape_5"/>
          <p:cNvSpPr>
            <a:spLocks noChangeArrowheads="1"/>
          </p:cNvSpPr>
          <p:nvPr/>
        </p:nvSpPr>
        <p:spPr bwMode="auto">
          <a:xfrm>
            <a:off x="7677345" y="1673804"/>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r>
              <a:rPr lang="en-GB" dirty="0" smtClean="0">
                <a:solidFill>
                  <a:schemeClr val="tx1"/>
                </a:solidFill>
                <a:latin typeface="Gill Sans MT" pitchFamily="34" charset="0"/>
                <a:cs typeface="Tahoma" pitchFamily="34" charset="0"/>
              </a:rPr>
              <a:t>tomcat</a:t>
            </a:r>
            <a:endParaRPr lang="en-GB" sz="1600" dirty="0" smtClean="0">
              <a:solidFill>
                <a:schemeClr val="tx1"/>
              </a:solidFill>
              <a:latin typeface="Gill Sans MT" pitchFamily="34" charset="0"/>
              <a:cs typeface="Tahoma" pitchFamily="34" charset="0"/>
            </a:endParaRPr>
          </a:p>
          <a:p>
            <a:pPr algn="ctr"/>
            <a:endParaRPr lang="en-GB" sz="500" dirty="0" smtClean="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Web</a:t>
            </a:r>
          </a:p>
          <a:p>
            <a:pPr algn="ctr"/>
            <a:r>
              <a:rPr lang="en-GB" sz="1400" dirty="0">
                <a:solidFill>
                  <a:schemeClr val="bg1"/>
                </a:solidFill>
                <a:latin typeface="Gill Sans MT" pitchFamily="34" charset="0"/>
                <a:cs typeface="Tahoma" pitchFamily="34" charset="0"/>
              </a:rPr>
              <a:t>a</a:t>
            </a:r>
            <a:r>
              <a:rPr lang="en-GB" sz="1400" dirty="0" smtClean="0">
                <a:solidFill>
                  <a:schemeClr val="bg1"/>
                </a:solidFill>
                <a:latin typeface="Gill Sans MT" pitchFamily="34" charset="0"/>
                <a:cs typeface="Tahoma" pitchFamily="34" charset="0"/>
              </a:rPr>
              <a:t>pplication server</a:t>
            </a:r>
          </a:p>
        </p:txBody>
      </p:sp>
      <p:cxnSp>
        <p:nvCxnSpPr>
          <p:cNvPr id="84" name="Straight Connector 83"/>
          <p:cNvCxnSpPr/>
          <p:nvPr/>
        </p:nvCxnSpPr>
        <p:spPr>
          <a:xfrm>
            <a:off x="8465833" y="4427707"/>
            <a:ext cx="0" cy="1079688"/>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346369" y="5112356"/>
            <a:ext cx="3141066" cy="0"/>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PPTShape_5"/>
          <p:cNvSpPr>
            <a:spLocks noChangeArrowheads="1"/>
          </p:cNvSpPr>
          <p:nvPr/>
        </p:nvSpPr>
        <p:spPr bwMode="auto">
          <a:xfrm>
            <a:off x="7677345" y="3519010"/>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err="1" smtClean="0">
                <a:solidFill>
                  <a:schemeClr val="tx1"/>
                </a:solidFill>
                <a:latin typeface="Gill Sans MT" pitchFamily="34" charset="0"/>
                <a:cs typeface="Tahoma" pitchFamily="34" charset="0"/>
              </a:rPr>
              <a:t>webapps</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Web applications</a:t>
            </a:r>
          </a:p>
        </p:txBody>
      </p:sp>
      <p:sp>
        <p:nvSpPr>
          <p:cNvPr id="52" name="PPTShape_5"/>
          <p:cNvSpPr>
            <a:spLocks noChangeArrowheads="1"/>
          </p:cNvSpPr>
          <p:nvPr/>
        </p:nvSpPr>
        <p:spPr bwMode="auto">
          <a:xfrm>
            <a:off x="6147175" y="3519010"/>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smtClean="0">
                <a:solidFill>
                  <a:schemeClr val="tx1"/>
                </a:solidFill>
                <a:latin typeface="Gill Sans MT" pitchFamily="34" charset="0"/>
                <a:cs typeface="Tahoma" pitchFamily="34" charset="0"/>
              </a:rPr>
              <a:t>shared</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Shared classes and</a:t>
            </a:r>
          </a:p>
          <a:p>
            <a:pPr algn="ctr"/>
            <a:r>
              <a:rPr lang="en-GB" sz="1400" dirty="0" smtClean="0">
                <a:solidFill>
                  <a:schemeClr val="bg1"/>
                </a:solidFill>
                <a:latin typeface="Gill Sans MT" pitchFamily="34" charset="0"/>
                <a:cs typeface="Tahoma" pitchFamily="34" charset="0"/>
              </a:rPr>
              <a:t>configuration files</a:t>
            </a:r>
          </a:p>
        </p:txBody>
      </p:sp>
      <p:sp>
        <p:nvSpPr>
          <p:cNvPr id="55" name="PPTShape_5"/>
          <p:cNvSpPr>
            <a:spLocks noChangeArrowheads="1"/>
          </p:cNvSpPr>
          <p:nvPr/>
        </p:nvSpPr>
        <p:spPr bwMode="auto">
          <a:xfrm>
            <a:off x="1574114" y="3519010"/>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smtClean="0">
                <a:solidFill>
                  <a:schemeClr val="tx1"/>
                </a:solidFill>
                <a:latin typeface="Gill Sans MT" pitchFamily="34" charset="0"/>
                <a:cs typeface="Tahoma" pitchFamily="34" charset="0"/>
              </a:rPr>
              <a:t>bin</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Scripts and</a:t>
            </a:r>
          </a:p>
          <a:p>
            <a:pPr algn="ctr"/>
            <a:r>
              <a:rPr lang="en-GB" sz="1400" dirty="0" smtClean="0">
                <a:solidFill>
                  <a:schemeClr val="bg1"/>
                </a:solidFill>
                <a:latin typeface="Gill Sans MT" pitchFamily="34" charset="0"/>
                <a:cs typeface="Tahoma" pitchFamily="34" charset="0"/>
              </a:rPr>
              <a:t>.jar files</a:t>
            </a:r>
          </a:p>
        </p:txBody>
      </p:sp>
      <p:sp>
        <p:nvSpPr>
          <p:cNvPr id="16" name="PPTShape_5"/>
          <p:cNvSpPr>
            <a:spLocks noChangeArrowheads="1"/>
          </p:cNvSpPr>
          <p:nvPr/>
        </p:nvSpPr>
        <p:spPr bwMode="auto">
          <a:xfrm>
            <a:off x="4620672" y="3519010"/>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smtClean="0">
                <a:solidFill>
                  <a:schemeClr val="tx1"/>
                </a:solidFill>
                <a:latin typeface="Gill Sans MT" pitchFamily="34" charset="0"/>
                <a:cs typeface="Tahoma" pitchFamily="34" charset="0"/>
              </a:rPr>
              <a:t>logs</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Tomcat log files</a:t>
            </a:r>
          </a:p>
        </p:txBody>
      </p:sp>
      <p:sp>
        <p:nvSpPr>
          <p:cNvPr id="18" name="PPTShape_5"/>
          <p:cNvSpPr>
            <a:spLocks noChangeArrowheads="1"/>
          </p:cNvSpPr>
          <p:nvPr/>
        </p:nvSpPr>
        <p:spPr bwMode="auto">
          <a:xfrm>
            <a:off x="3086835" y="3519010"/>
            <a:ext cx="1404156"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err="1" smtClean="0">
                <a:solidFill>
                  <a:schemeClr val="tx1"/>
                </a:solidFill>
                <a:latin typeface="Gill Sans MT" pitchFamily="34" charset="0"/>
                <a:cs typeface="Tahoma" pitchFamily="34" charset="0"/>
              </a:rPr>
              <a:t>conf</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.xml files</a:t>
            </a:r>
          </a:p>
          <a:p>
            <a:pPr algn="ctr"/>
            <a:r>
              <a:rPr lang="en-GB" sz="1400" dirty="0" smtClean="0">
                <a:solidFill>
                  <a:schemeClr val="bg1"/>
                </a:solidFill>
                <a:latin typeface="Gill Sans MT" pitchFamily="34" charset="0"/>
                <a:cs typeface="Tahoma" pitchFamily="34" charset="0"/>
              </a:rPr>
              <a:t>for Tomcat</a:t>
            </a:r>
          </a:p>
        </p:txBody>
      </p:sp>
      <p:cxnSp>
        <p:nvCxnSpPr>
          <p:cNvPr id="82" name="Straight Connector 81"/>
          <p:cNvCxnSpPr/>
          <p:nvPr/>
        </p:nvCxnSpPr>
        <p:spPr>
          <a:xfrm>
            <a:off x="5346369" y="5102782"/>
            <a:ext cx="0" cy="369156"/>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880190" y="5112356"/>
            <a:ext cx="0" cy="359582"/>
          </a:xfrm>
          <a:prstGeom prst="line">
            <a:avLst/>
          </a:prstGeom>
          <a:ln w="571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PPTShape_5"/>
          <p:cNvSpPr>
            <a:spLocks noChangeArrowheads="1"/>
          </p:cNvSpPr>
          <p:nvPr/>
        </p:nvSpPr>
        <p:spPr bwMode="auto">
          <a:xfrm>
            <a:off x="7688578" y="5373216"/>
            <a:ext cx="1392923"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err="1" smtClean="0">
                <a:solidFill>
                  <a:schemeClr val="tx1"/>
                </a:solidFill>
                <a:latin typeface="Gill Sans MT" pitchFamily="34" charset="0"/>
                <a:cs typeface="Tahoma" pitchFamily="34" charset="0"/>
              </a:rPr>
              <a:t>solr</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Full text indexes</a:t>
            </a:r>
          </a:p>
        </p:txBody>
      </p:sp>
      <p:sp>
        <p:nvSpPr>
          <p:cNvPr id="78" name="PPTShape_5"/>
          <p:cNvSpPr>
            <a:spLocks noChangeArrowheads="1"/>
          </p:cNvSpPr>
          <p:nvPr/>
        </p:nvSpPr>
        <p:spPr bwMode="auto">
          <a:xfrm>
            <a:off x="4631905" y="5373216"/>
            <a:ext cx="1392923"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smtClean="0">
                <a:solidFill>
                  <a:schemeClr val="tx1"/>
                </a:solidFill>
                <a:latin typeface="Gill Sans MT" pitchFamily="34" charset="0"/>
                <a:cs typeface="Tahoma" pitchFamily="34" charset="0"/>
              </a:rPr>
              <a:t>alfresco</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Alfresco</a:t>
            </a:r>
          </a:p>
          <a:p>
            <a:pPr algn="ctr"/>
            <a:r>
              <a:rPr lang="en-GB" sz="1400" dirty="0" smtClean="0">
                <a:solidFill>
                  <a:schemeClr val="bg1"/>
                </a:solidFill>
                <a:latin typeface="Gill Sans MT" pitchFamily="34" charset="0"/>
                <a:cs typeface="Tahoma" pitchFamily="34" charset="0"/>
              </a:rPr>
              <a:t>application</a:t>
            </a:r>
          </a:p>
        </p:txBody>
      </p:sp>
      <p:sp>
        <p:nvSpPr>
          <p:cNvPr id="79" name="PPTShape_5"/>
          <p:cNvSpPr>
            <a:spLocks noChangeArrowheads="1"/>
          </p:cNvSpPr>
          <p:nvPr/>
        </p:nvSpPr>
        <p:spPr bwMode="auto">
          <a:xfrm>
            <a:off x="6158408" y="5373216"/>
            <a:ext cx="1392923" cy="981109"/>
          </a:xfrm>
          <a:prstGeom prst="rect">
            <a:avLst/>
          </a:prstGeom>
          <a:solidFill>
            <a:schemeClr val="bg2">
              <a:lumMod val="60000"/>
              <a:lumOff val="40000"/>
            </a:schemeClr>
          </a:solidFill>
          <a:ln>
            <a:headEnd/>
            <a:tailEnd/>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180000" rIns="180000" bIns="46800" anchor="t"/>
          <a:lstStyle/>
          <a:p>
            <a:pPr algn="ctr"/>
            <a:endParaRPr lang="en-GB" sz="200" dirty="0" smtClean="0">
              <a:solidFill>
                <a:schemeClr val="tx1"/>
              </a:solidFill>
              <a:latin typeface="Gill Sans MT" pitchFamily="34" charset="0"/>
              <a:cs typeface="Tahoma" pitchFamily="34" charset="0"/>
            </a:endParaRPr>
          </a:p>
          <a:p>
            <a:pPr algn="ctr"/>
            <a:r>
              <a:rPr lang="en-GB" dirty="0" smtClean="0">
                <a:solidFill>
                  <a:schemeClr val="tx1"/>
                </a:solidFill>
                <a:latin typeface="Gill Sans MT" pitchFamily="34" charset="0"/>
                <a:cs typeface="Tahoma" pitchFamily="34" charset="0"/>
              </a:rPr>
              <a:t>share</a:t>
            </a:r>
            <a:endParaRPr lang="en-GB" sz="1600" dirty="0" smtClean="0">
              <a:solidFill>
                <a:schemeClr val="tx1"/>
              </a:solidFill>
              <a:latin typeface="Gill Sans MT" pitchFamily="34" charset="0"/>
              <a:cs typeface="Tahoma" pitchFamily="34" charset="0"/>
            </a:endParaRPr>
          </a:p>
          <a:p>
            <a:pPr algn="ctr"/>
            <a:endParaRPr lang="en-GB" sz="5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Alfresco Share </a:t>
            </a:r>
            <a:endParaRPr lang="en-GB" sz="1400" dirty="0">
              <a:solidFill>
                <a:schemeClr val="bg1"/>
              </a:solidFill>
              <a:latin typeface="Gill Sans MT" pitchFamily="34" charset="0"/>
              <a:cs typeface="Tahoma" pitchFamily="34" charset="0"/>
            </a:endParaRPr>
          </a:p>
          <a:p>
            <a:pPr algn="ctr"/>
            <a:r>
              <a:rPr lang="en-GB" sz="1400" dirty="0" smtClean="0">
                <a:solidFill>
                  <a:schemeClr val="bg1"/>
                </a:solidFill>
                <a:latin typeface="Gill Sans MT" pitchFamily="34" charset="0"/>
                <a:cs typeface="Tahoma" pitchFamily="34" charset="0"/>
              </a:rPr>
              <a:t>application</a:t>
            </a:r>
            <a:endParaRPr lang="en-GB" sz="1200" dirty="0" smtClean="0">
              <a:solidFill>
                <a:schemeClr val="bg1"/>
              </a:solidFill>
              <a:latin typeface="Gill Sans MT" pitchFamily="34" charset="0"/>
              <a:cs typeface="Tahoma" pitchFamily="34" charset="0"/>
            </a:endParaRPr>
          </a:p>
        </p:txBody>
      </p:sp>
    </p:spTree>
    <p:custDataLst>
      <p:tags r:id="rId1"/>
    </p:custDataLst>
    <p:extLst>
      <p:ext uri="{BB962C8B-B14F-4D97-AF65-F5344CB8AC3E}">
        <p14:creationId xmlns:p14="http://schemas.microsoft.com/office/powerpoint/2010/main" val="427510050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PC Shared Folder\v4 - Fundamentals\Presentation\Slid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1"/>
            <a:ext cx="9142413" cy="6856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3412" y="6305254"/>
            <a:ext cx="3036954" cy="400110"/>
          </a:xfrm>
          <a:prstGeom prst="rect">
            <a:avLst/>
          </a:prstGeom>
          <a:noFill/>
          <a:effectLst/>
        </p:spPr>
        <p:txBody>
          <a:bodyPr wrap="none" rtlCol="0">
            <a:spAutoFit/>
          </a:bodyPr>
          <a:lstStyle/>
          <a:p>
            <a:pPr algn="ctr"/>
            <a:r>
              <a:rPr lang="en-GB" sz="2000" b="1" dirty="0" smtClean="0">
                <a:solidFill>
                  <a:schemeClr val="accent4"/>
                </a:solidFill>
                <a:latin typeface="Helvetica 45 Light" pitchFamily="2" charset="0"/>
              </a:rPr>
              <a:t>© Alfresco Software 2013</a:t>
            </a:r>
          </a:p>
        </p:txBody>
      </p:sp>
    </p:spTree>
    <p:extLst>
      <p:ext uri="{BB962C8B-B14F-4D97-AF65-F5344CB8AC3E}">
        <p14:creationId xmlns:p14="http://schemas.microsoft.com/office/powerpoint/2010/main" val="40956308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simon\AppData\Local\Temp\VMwareDnD\425efca3\iStock_000004624822Small.jp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simon\Desktop\Logos\Alfresco Flower Device 150ppi RGB.pn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15516"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5" descr="\\vmware-host\Shared Folders\funonline\01 Introduction\02 Slides\01 Alfresco.png"/>
          <p:cNvPicPr>
            <a:picLocks noChangeAspect="1" noChangeArrowheads="1"/>
          </p:cNvPicPr>
          <p:nvPr>
            <p:custDataLst>
              <p:tags r:id="rId4"/>
            </p:custDataLst>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1318594" y="209139"/>
            <a:ext cx="3456384" cy="994771"/>
          </a:xfrm>
          <a:prstGeom prst="rect">
            <a:avLst/>
          </a:prstGeom>
          <a:noFill/>
          <a:extLst>
            <a:ext uri="{909E8E84-426E-40dd-AFC4-6F175D3DCCD1}">
              <a14:hiddenFill xmlns:a14="http://schemas.microsoft.com/office/drawing/2010/main">
                <a:solidFill>
                  <a:srgbClr val="FFFFFF"/>
                </a:solidFill>
              </a14:hiddenFill>
            </a:ext>
          </a:extLst>
        </p:spPr>
      </p:pic>
      <p:pic>
        <p:nvPicPr>
          <p:cNvPr id="99344" name="Picture 16" descr="C:\Users\simon\AppData\Local\Temp\VMwareDnD\8eb4eeb1\ECM 1.pn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3836398" y="1427437"/>
            <a:ext cx="1269841" cy="2793651"/>
          </a:xfrm>
          <a:prstGeom prst="rect">
            <a:avLst/>
          </a:prstGeom>
          <a:noFill/>
          <a:extLst>
            <a:ext uri="{909E8E84-426E-40dd-AFC4-6F175D3DCCD1}">
              <a14:hiddenFill xmlns:a14="http://schemas.microsoft.com/office/drawing/2010/main">
                <a:solidFill>
                  <a:srgbClr val="FFFFFF"/>
                </a:solidFill>
              </a14:hiddenFill>
            </a:ext>
          </a:extLst>
        </p:spPr>
      </p:pic>
      <p:pic>
        <p:nvPicPr>
          <p:cNvPr id="99345" name="Picture 17" descr="C:\Users\simon\AppData\Local\Temp\VMwareDnD\9e3edf6f\ECM 2.pn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5359993" y="1416813"/>
            <a:ext cx="1269841" cy="2793651"/>
          </a:xfrm>
          <a:prstGeom prst="rect">
            <a:avLst/>
          </a:prstGeom>
          <a:noFill/>
          <a:extLst>
            <a:ext uri="{909E8E84-426E-40dd-AFC4-6F175D3DCCD1}">
              <a14:hiddenFill xmlns:a14="http://schemas.microsoft.com/office/drawing/2010/main">
                <a:solidFill>
                  <a:srgbClr val="FFFFFF"/>
                </a:solidFill>
              </a14:hiddenFill>
            </a:ext>
          </a:extLst>
        </p:spPr>
      </p:pic>
      <p:pic>
        <p:nvPicPr>
          <p:cNvPr id="99350" name="Picture 22" descr="C:\Users\simon\AppData\Local\Temp\VMwareDnD\c34b7353\ECM 3.png"/>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6883587" y="1416812"/>
            <a:ext cx="1396825" cy="27936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65009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2"/>
            </p:custDataLst>
          </p:nvPr>
        </p:nvGrpSpPr>
        <p:grpSpPr>
          <a:xfrm>
            <a:off x="2195530" y="1279496"/>
            <a:ext cx="4876800" cy="5248300"/>
            <a:chOff x="2195530" y="1279496"/>
            <a:chExt cx="4876800" cy="5248300"/>
          </a:xfrm>
        </p:grpSpPr>
        <p:cxnSp>
          <p:nvCxnSpPr>
            <p:cNvPr id="13" name="Straight Arrow Connector 12"/>
            <p:cNvCxnSpPr/>
            <p:nvPr/>
          </p:nvCxnSpPr>
          <p:spPr>
            <a:xfrm rot="5400000">
              <a:off x="4344194" y="4613272"/>
              <a:ext cx="457200" cy="1588"/>
            </a:xfrm>
            <a:prstGeom prst="straightConnector1">
              <a:avLst/>
            </a:prstGeom>
            <a:noFill/>
            <a:ln w="38100" cap="flat" cmpd="sng" algn="ctr">
              <a:solidFill>
                <a:schemeClr val="accent4"/>
              </a:solidFill>
              <a:prstDash val="solid"/>
              <a:headEnd type="arrow"/>
              <a:tailEnd type="arrow"/>
            </a:ln>
            <a:effectLst>
              <a:outerShdw blurRad="40000" dist="23000" dir="5400000" rotWithShape="0">
                <a:srgbClr val="000000">
                  <a:alpha val="35000"/>
                </a:srgbClr>
              </a:outerShdw>
            </a:effectLst>
          </p:spPr>
        </p:cxnSp>
        <p:sp>
          <p:nvSpPr>
            <p:cNvPr id="14" name="Rectangle 13"/>
            <p:cNvSpPr/>
            <p:nvPr/>
          </p:nvSpPr>
          <p:spPr>
            <a:xfrm>
              <a:off x="2195530" y="4851396"/>
              <a:ext cx="4876800" cy="16764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15" name="Rectangle 74"/>
            <p:cNvSpPr>
              <a:spLocks noChangeArrowheads="1"/>
            </p:cNvSpPr>
            <p:nvPr/>
          </p:nvSpPr>
          <p:spPr bwMode="auto">
            <a:xfrm>
              <a:off x="2352676" y="4994272"/>
              <a:ext cx="4572000" cy="13716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t"/>
            <a:lstStyle/>
            <a:p>
              <a:pPr algn="ctr">
                <a:defRPr/>
              </a:pPr>
              <a:r>
                <a:rPr lang="en-GB" sz="2000" kern="0" dirty="0">
                  <a:solidFill>
                    <a:schemeClr val="tx1"/>
                  </a:solidFill>
                  <a:latin typeface="Gill Sans MT" pitchFamily="34" charset="0"/>
                  <a:cs typeface="Tahoma" pitchFamily="34" charset="0"/>
                </a:rPr>
                <a:t>Storage layer</a:t>
              </a:r>
              <a:endParaRPr lang="en-US" sz="2000" kern="0" dirty="0">
                <a:solidFill>
                  <a:schemeClr val="tx1"/>
                </a:solidFill>
                <a:latin typeface="Gill Sans MT" pitchFamily="34" charset="0"/>
                <a:cs typeface="Tahoma" pitchFamily="34" charset="0"/>
              </a:endParaRPr>
            </a:p>
          </p:txBody>
        </p:sp>
        <p:sp>
          <p:nvSpPr>
            <p:cNvPr id="16" name="Flowchart: Magnetic Disk 15"/>
            <p:cNvSpPr/>
            <p:nvPr/>
          </p:nvSpPr>
          <p:spPr>
            <a:xfrm>
              <a:off x="3043222" y="5522918"/>
              <a:ext cx="1219200" cy="685800"/>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GB" sz="1600" kern="0" dirty="0" smtClean="0">
                  <a:latin typeface="Gill Sans MT" pitchFamily="34" charset="0"/>
                </a:rPr>
                <a:t>Database</a:t>
              </a:r>
              <a:endParaRPr lang="en-GB" sz="1600" kern="0" dirty="0">
                <a:latin typeface="Gill Sans MT" pitchFamily="34" charset="0"/>
              </a:endParaRPr>
            </a:p>
          </p:txBody>
        </p:sp>
        <p:sp>
          <p:nvSpPr>
            <p:cNvPr id="17" name="Flowchart: Magnetic Disk 16"/>
            <p:cNvSpPr/>
            <p:nvPr/>
          </p:nvSpPr>
          <p:spPr>
            <a:xfrm>
              <a:off x="4872022" y="5522918"/>
              <a:ext cx="1219200" cy="685800"/>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GB" sz="1600" kern="0" dirty="0">
                  <a:latin typeface="Gill Sans MT" pitchFamily="34" charset="0"/>
                </a:rPr>
                <a:t>File system</a:t>
              </a:r>
            </a:p>
          </p:txBody>
        </p:sp>
        <p:sp>
          <p:nvSpPr>
            <p:cNvPr id="18" name="Rectangle 17"/>
            <p:cNvSpPr/>
            <p:nvPr/>
          </p:nvSpPr>
          <p:spPr>
            <a:xfrm>
              <a:off x="2195530" y="3351198"/>
              <a:ext cx="4876800" cy="10668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19" name="Rectangle 73"/>
            <p:cNvSpPr>
              <a:spLocks noChangeArrowheads="1"/>
            </p:cNvSpPr>
            <p:nvPr/>
          </p:nvSpPr>
          <p:spPr bwMode="auto">
            <a:xfrm>
              <a:off x="2352676" y="3503598"/>
              <a:ext cx="4572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defRPr/>
              </a:pPr>
              <a:r>
                <a:rPr lang="en-GB" sz="2000" kern="0" dirty="0">
                  <a:solidFill>
                    <a:sysClr val="window" lastClr="FFFFFF"/>
                  </a:solidFill>
                  <a:latin typeface="Gill Sans MT" pitchFamily="34" charset="0"/>
                  <a:cs typeface="Tahoma" pitchFamily="34" charset="0"/>
                </a:rPr>
                <a:t>Repository layer</a:t>
              </a:r>
              <a:endParaRPr lang="en-US" sz="2000" kern="0" dirty="0">
                <a:solidFill>
                  <a:sysClr val="window" lastClr="FFFFFF"/>
                </a:solidFill>
                <a:latin typeface="Gill Sans MT" pitchFamily="34" charset="0"/>
                <a:cs typeface="Tahoma" pitchFamily="34" charset="0"/>
              </a:endParaRPr>
            </a:p>
          </p:txBody>
        </p:sp>
        <p:sp>
          <p:nvSpPr>
            <p:cNvPr id="20" name="Down Arrow 19"/>
            <p:cNvSpPr/>
            <p:nvPr/>
          </p:nvSpPr>
          <p:spPr>
            <a:xfrm>
              <a:off x="3357554" y="2994008"/>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21" name="Down Arrow 20"/>
            <p:cNvSpPr/>
            <p:nvPr/>
          </p:nvSpPr>
          <p:spPr>
            <a:xfrm>
              <a:off x="4429124" y="2994008"/>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22" name="Down Arrow 21"/>
            <p:cNvSpPr/>
            <p:nvPr/>
          </p:nvSpPr>
          <p:spPr>
            <a:xfrm>
              <a:off x="5500694" y="2994008"/>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23" name="TextBox 22"/>
            <p:cNvSpPr txBox="1"/>
            <p:nvPr/>
          </p:nvSpPr>
          <p:spPr>
            <a:xfrm>
              <a:off x="3315991" y="2717574"/>
              <a:ext cx="2654894" cy="338554"/>
            </a:xfrm>
            <a:prstGeom prst="rect">
              <a:avLst/>
            </a:prstGeom>
            <a:solidFill>
              <a:schemeClr val="accent4"/>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sz="1600" dirty="0">
                  <a:latin typeface="Gill Sans MT" pitchFamily="34" charset="0"/>
                </a:rPr>
                <a:t>Protocol and API connections</a:t>
              </a:r>
            </a:p>
          </p:txBody>
        </p:sp>
        <p:sp>
          <p:nvSpPr>
            <p:cNvPr id="24" name="Rectangle 23"/>
            <p:cNvSpPr/>
            <p:nvPr/>
          </p:nvSpPr>
          <p:spPr>
            <a:xfrm>
              <a:off x="2195530" y="1279496"/>
              <a:ext cx="4876800" cy="9906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25" name="PPTShape_1"/>
            <p:cNvSpPr>
              <a:spLocks noChangeArrowheads="1"/>
            </p:cNvSpPr>
            <p:nvPr/>
          </p:nvSpPr>
          <p:spPr bwMode="auto">
            <a:xfrm>
              <a:off x="2352676" y="1422372"/>
              <a:ext cx="4572000" cy="685800"/>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defRPr/>
              </a:pPr>
              <a:r>
                <a:rPr lang="en-GB" sz="2000" kern="0" dirty="0">
                  <a:solidFill>
                    <a:sysClr val="window" lastClr="FFFFFF"/>
                  </a:solidFill>
                  <a:latin typeface="Gill Sans MT" pitchFamily="34" charset="0"/>
                  <a:cs typeface="Tahoma" pitchFamily="34" charset="0"/>
                </a:rPr>
                <a:t>Client layer</a:t>
              </a:r>
              <a:endParaRPr lang="en-US" sz="2000" kern="0" dirty="0">
                <a:solidFill>
                  <a:sysClr val="window" lastClr="FFFFFF"/>
                </a:solidFill>
                <a:latin typeface="Gill Sans MT" pitchFamily="34" charset="0"/>
                <a:cs typeface="Tahoma" pitchFamily="34" charset="0"/>
              </a:endParaRPr>
            </a:p>
          </p:txBody>
        </p:sp>
        <p:cxnSp>
          <p:nvCxnSpPr>
            <p:cNvPr id="26" name="Straight Arrow Connector 25"/>
            <p:cNvCxnSpPr/>
            <p:nvPr/>
          </p:nvCxnSpPr>
          <p:spPr>
            <a:xfrm rot="5400000">
              <a:off x="4344194" y="2478862"/>
              <a:ext cx="457200" cy="1588"/>
            </a:xfrm>
            <a:prstGeom prst="straightConnector1">
              <a:avLst/>
            </a:prstGeom>
            <a:noFill/>
            <a:ln w="38100" cap="flat" cmpd="sng" algn="ctr">
              <a:solidFill>
                <a:schemeClr val="accent4"/>
              </a:solidFill>
              <a:prstDash val="solid"/>
              <a:headEnd type="arrow"/>
              <a:tailEnd type="arrow"/>
            </a:ln>
            <a:effectLst>
              <a:outerShdw blurRad="40000" dist="23000" dir="5400000" rotWithShape="0">
                <a:srgbClr val="000000">
                  <a:alpha val="35000"/>
                </a:srgbClr>
              </a:outerShdw>
            </a:effectLst>
          </p:spPr>
        </p:cxnSp>
      </p:grpSp>
      <p:pic>
        <p:nvPicPr>
          <p:cNvPr id="27" name="PPTShape_0" descr="C:\Documents and Settings\carlosm\My Documents\My Pictures\Microsoft Clip Organizer\j0435242.png"/>
          <p:cNvPicPr>
            <a:picLocks noChangeAspect="1" noChangeArrowheads="1"/>
          </p:cNvPicPr>
          <p:nvPr>
            <p:custDataLst>
              <p:tags r:id="rId3"/>
            </p:custDataLst>
          </p:nvPr>
        </p:nvPicPr>
        <p:blipFill>
          <a:blip r:embed="rId10" cstate="print"/>
          <a:srcRect/>
          <a:stretch>
            <a:fillRect/>
          </a:stretch>
        </p:blipFill>
        <p:spPr bwMode="auto">
          <a:xfrm flipH="1">
            <a:off x="6643702" y="5562423"/>
            <a:ext cx="857256" cy="1574989"/>
          </a:xfrm>
          <a:prstGeom prst="rect">
            <a:avLst/>
          </a:prstGeom>
          <a:noFill/>
        </p:spPr>
      </p:pic>
      <p:pic>
        <p:nvPicPr>
          <p:cNvPr id="28" name="Picture 2" descr="C:\Documents and Settings\carlosm\My Documents\My Pictures\Microsoft Clip Organizer\j0435242.png"/>
          <p:cNvPicPr>
            <a:picLocks noChangeAspect="1" noChangeArrowheads="1"/>
          </p:cNvPicPr>
          <p:nvPr>
            <p:custDataLst>
              <p:tags r:id="rId4"/>
            </p:custDataLst>
          </p:nvPr>
        </p:nvPicPr>
        <p:blipFill>
          <a:blip r:embed="rId10" cstate="print"/>
          <a:srcRect/>
          <a:stretch>
            <a:fillRect/>
          </a:stretch>
        </p:blipFill>
        <p:spPr bwMode="auto">
          <a:xfrm flipH="1">
            <a:off x="1643042" y="3133531"/>
            <a:ext cx="857256" cy="1574989"/>
          </a:xfrm>
          <a:prstGeom prst="rect">
            <a:avLst/>
          </a:prstGeom>
          <a:noFill/>
        </p:spPr>
      </p:pic>
      <p:pic>
        <p:nvPicPr>
          <p:cNvPr id="29" name="PPTShape_2" descr="C:\Documents and Settings\carlosm\My Documents\My Pictures\Microsoft Clip Organizer\j0435242.png"/>
          <p:cNvPicPr>
            <a:picLocks noChangeAspect="1" noChangeArrowheads="1"/>
          </p:cNvPicPr>
          <p:nvPr>
            <p:custDataLst>
              <p:tags r:id="rId5"/>
            </p:custDataLst>
          </p:nvPr>
        </p:nvPicPr>
        <p:blipFill>
          <a:blip r:embed="rId10" cstate="print"/>
          <a:srcRect/>
          <a:stretch>
            <a:fillRect/>
          </a:stretch>
        </p:blipFill>
        <p:spPr bwMode="auto">
          <a:xfrm flipH="1">
            <a:off x="6643702" y="1276143"/>
            <a:ext cx="857256" cy="1574989"/>
          </a:xfrm>
          <a:prstGeom prst="rect">
            <a:avLst/>
          </a:prstGeom>
          <a:noFill/>
        </p:spPr>
      </p:pic>
      <p:pic>
        <p:nvPicPr>
          <p:cNvPr id="11" name="Picture 4" descr="C:\Users\simon\Desktop\Logos\Alfresco Flower Device 150ppi RGB.png"/>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215516"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5" descr="\\vmware-host\Shared Folders\funonline\01 Introduction\02 Slides\01 Alfresco.png"/>
          <p:cNvPicPr>
            <a:picLocks noChangeAspect="1" noChangeArrowheads="1"/>
          </p:cNvPicPr>
          <p:nvPr>
            <p:custDataLst>
              <p:tags r:id="rId7"/>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318595" y="209139"/>
            <a:ext cx="3456384" cy="994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008106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custDataLst>
              <p:tags r:id="rId2"/>
            </p:custDataLst>
          </p:nvPr>
        </p:nvGrpSpPr>
        <p:grpSpPr>
          <a:xfrm>
            <a:off x="-333545" y="1223755"/>
            <a:ext cx="9946105" cy="5670630"/>
            <a:chOff x="-18510" y="1223755"/>
            <a:chExt cx="9108692" cy="5670630"/>
          </a:xfrm>
        </p:grpSpPr>
        <p:sp>
          <p:nvSpPr>
            <p:cNvPr id="5" name="Rectangle 4"/>
            <p:cNvSpPr/>
            <p:nvPr/>
          </p:nvSpPr>
          <p:spPr>
            <a:xfrm>
              <a:off x="-18510" y="1223755"/>
              <a:ext cx="9108692" cy="56252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354" name="Picture 2" descr="C:\Users\simon\AppData\Local\Temp\VMwareDnD\85aacdee\Server startu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525" y="1293731"/>
              <a:ext cx="8352420" cy="560065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C:\Users\simon\Desktop\Logos\Alfresco Flower Device 150ppi RGB.pn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15516"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5" descr="\\vmware-host\Shared Folders\funonline\01 Introduction\02 Slides\01 Alfresco.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318595" y="209139"/>
            <a:ext cx="3456384" cy="994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3516887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custDataLst>
              <p:tags r:id="rId2"/>
            </p:custDataLst>
          </p:nvPr>
        </p:nvGrpSpPr>
        <p:grpSpPr>
          <a:xfrm>
            <a:off x="-28237" y="13781"/>
            <a:ext cx="9172237" cy="6925609"/>
            <a:chOff x="-28237" y="13781"/>
            <a:chExt cx="9227833" cy="6925609"/>
          </a:xfrm>
        </p:grpSpPr>
        <p:pic>
          <p:nvPicPr>
            <p:cNvPr id="31" name="Picture 3" descr="C:\Users\simon\AppData\Local\Temp\VMwareDnD\df6f0c00\iStock_000017158446X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37" y="13781"/>
              <a:ext cx="9227833" cy="68806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simon\AppData\Local\Temp\VMwareDnD\d77414fd\01 Configuration.png"/>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41730" y="3441849"/>
              <a:ext cx="4845989" cy="349754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74"/>
          <p:cNvSpPr>
            <a:spLocks noChangeArrowheads="1"/>
          </p:cNvSpPr>
          <p:nvPr/>
        </p:nvSpPr>
        <p:spPr bwMode="auto">
          <a:xfrm>
            <a:off x="2153772" y="1498768"/>
            <a:ext cx="1500198" cy="1285884"/>
          </a:xfrm>
          <a:prstGeom prst="rect">
            <a:avLst/>
          </a:prstGeom>
          <a:solidFill>
            <a:schemeClr val="tx1">
              <a:lumMod val="6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GB" sz="1600" dirty="0">
                <a:solidFill>
                  <a:prstClr val="black"/>
                </a:solidFill>
                <a:latin typeface="Gill Sans MT" pitchFamily="34" charset="0"/>
                <a:cs typeface="Tahoma" pitchFamily="34" charset="0"/>
              </a:rPr>
              <a:t>Operating</a:t>
            </a:r>
          </a:p>
          <a:p>
            <a:pPr algn="ctr"/>
            <a:r>
              <a:rPr lang="en-GB" sz="1600" dirty="0">
                <a:solidFill>
                  <a:prstClr val="black"/>
                </a:solidFill>
                <a:latin typeface="Gill Sans MT" pitchFamily="34" charset="0"/>
                <a:cs typeface="Tahoma" pitchFamily="34" charset="0"/>
              </a:rPr>
              <a:t>system</a:t>
            </a:r>
            <a:endParaRPr lang="en-US" sz="1600" dirty="0">
              <a:solidFill>
                <a:prstClr val="black"/>
              </a:solidFill>
              <a:latin typeface="Gill Sans MT" pitchFamily="34" charset="0"/>
              <a:cs typeface="Tahoma" pitchFamily="34" charset="0"/>
            </a:endParaRPr>
          </a:p>
        </p:txBody>
      </p:sp>
      <p:sp>
        <p:nvSpPr>
          <p:cNvPr id="34" name="Rectangle 33"/>
          <p:cNvSpPr>
            <a:spLocks noChangeArrowheads="1"/>
          </p:cNvSpPr>
          <p:nvPr/>
        </p:nvSpPr>
        <p:spPr bwMode="auto">
          <a:xfrm>
            <a:off x="3850424" y="1498768"/>
            <a:ext cx="1500198" cy="130016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1600" kern="0" dirty="0">
                <a:solidFill>
                  <a:prstClr val="black"/>
                </a:solidFill>
                <a:latin typeface="Gill Sans MT" pitchFamily="34" charset="0"/>
                <a:cs typeface="Tahoma" pitchFamily="34" charset="0"/>
              </a:rPr>
              <a:t>Database</a:t>
            </a:r>
            <a:endParaRPr lang="en-US" sz="1600" kern="0" dirty="0">
              <a:solidFill>
                <a:prstClr val="black"/>
              </a:solidFill>
              <a:latin typeface="Gill Sans MT" pitchFamily="34" charset="0"/>
              <a:cs typeface="Tahoma" pitchFamily="34" charset="0"/>
            </a:endParaRPr>
          </a:p>
        </p:txBody>
      </p:sp>
      <p:sp>
        <p:nvSpPr>
          <p:cNvPr id="35" name="PPTShape_1"/>
          <p:cNvSpPr>
            <a:spLocks noChangeArrowheads="1"/>
          </p:cNvSpPr>
          <p:nvPr/>
        </p:nvSpPr>
        <p:spPr bwMode="auto">
          <a:xfrm>
            <a:off x="5547077" y="1498768"/>
            <a:ext cx="1500198" cy="1285884"/>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GB" sz="1600" dirty="0">
                <a:solidFill>
                  <a:prstClr val="black"/>
                </a:solidFill>
                <a:latin typeface="Gill Sans MT" pitchFamily="34" charset="0"/>
                <a:cs typeface="Tahoma" pitchFamily="34" charset="0"/>
              </a:rPr>
              <a:t>Application</a:t>
            </a:r>
          </a:p>
          <a:p>
            <a:pPr algn="ctr"/>
            <a:r>
              <a:rPr lang="en-GB" sz="1600" dirty="0">
                <a:solidFill>
                  <a:prstClr val="black"/>
                </a:solidFill>
                <a:latin typeface="Gill Sans MT" pitchFamily="34" charset="0"/>
                <a:cs typeface="Tahoma" pitchFamily="34" charset="0"/>
              </a:rPr>
              <a:t>server</a:t>
            </a:r>
            <a:endParaRPr lang="en-US" sz="1600" dirty="0">
              <a:solidFill>
                <a:prstClr val="black"/>
              </a:solidFill>
              <a:latin typeface="Gill Sans MT" pitchFamily="34" charset="0"/>
              <a:cs typeface="Tahoma" pitchFamily="34" charset="0"/>
            </a:endParaRPr>
          </a:p>
        </p:txBody>
      </p:sp>
      <p:sp>
        <p:nvSpPr>
          <p:cNvPr id="36" name="Rectangle 73"/>
          <p:cNvSpPr>
            <a:spLocks noChangeArrowheads="1"/>
          </p:cNvSpPr>
          <p:nvPr/>
        </p:nvSpPr>
        <p:spPr bwMode="auto">
          <a:xfrm>
            <a:off x="2141730" y="2933944"/>
            <a:ext cx="4887901" cy="495056"/>
          </a:xfrm>
          <a:prstGeom prst="rect">
            <a:avLst/>
          </a:prstGeom>
          <a:solidFill>
            <a:schemeClr val="accent2">
              <a:lumMod val="75000"/>
            </a:schemeClr>
          </a:solidFill>
          <a:ln>
            <a:headEnd/>
            <a:tailEnd/>
          </a:ln>
        </p:spPr>
        <p:style>
          <a:lnRef idx="0">
            <a:schemeClr val="dk1"/>
          </a:lnRef>
          <a:fillRef idx="3">
            <a:schemeClr val="dk1"/>
          </a:fillRef>
          <a:effectRef idx="3">
            <a:schemeClr val="dk1"/>
          </a:effectRef>
          <a:fontRef idx="minor">
            <a:schemeClr val="lt1"/>
          </a:fontRef>
        </p:style>
        <p:txBody>
          <a:bodyPr wrap="none" lIns="180000" rIns="180000" bIns="46800" anchor="ctr"/>
          <a:lstStyle/>
          <a:p>
            <a:pPr algn="ctr">
              <a:defRPr/>
            </a:pPr>
            <a:r>
              <a:rPr lang="en-GB" sz="1500" kern="0" dirty="0" smtClean="0">
                <a:solidFill>
                  <a:schemeClr val="tx1"/>
                </a:solidFill>
                <a:latin typeface="Gill Sans MT" pitchFamily="34" charset="0"/>
                <a:cs typeface="Tahoma" pitchFamily="34" charset="0"/>
              </a:rPr>
              <a:t>Hardware configurations</a:t>
            </a:r>
            <a:endParaRPr lang="en-US" sz="1500" kern="0" dirty="0">
              <a:solidFill>
                <a:schemeClr val="tx1"/>
              </a:solidFill>
              <a:latin typeface="Gill Sans MT" pitchFamily="34" charset="0"/>
              <a:cs typeface="Tahoma" pitchFamily="34" charset="0"/>
            </a:endParaRPr>
          </a:p>
        </p:txBody>
      </p:sp>
      <p:pic>
        <p:nvPicPr>
          <p:cNvPr id="11" name="Picture 4" descr="C:\Users\simon\Desktop\Logos\Alfresco Flower Device 150ppi RGB.pn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15516"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PTShape_3" descr="\\vmware-host\Shared Folders\funonline\01 Introduction\02 Slides\01 Alfresco.png"/>
          <p:cNvPicPr>
            <a:picLocks noChangeAspect="1" noChangeArrowheads="1"/>
          </p:cNvPicPr>
          <p:nvPr>
            <p:custDataLst>
              <p:tags r:id="rId4"/>
            </p:custDataLst>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1318594" y="209139"/>
            <a:ext cx="3456384" cy="994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312735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2155"/>
            <a:ext cx="9162510" cy="104373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4" name="Group 3"/>
          <p:cNvGrpSpPr/>
          <p:nvPr>
            <p:custDataLst>
              <p:tags r:id="rId2"/>
            </p:custDataLst>
          </p:nvPr>
        </p:nvGrpSpPr>
        <p:grpSpPr>
          <a:xfrm>
            <a:off x="6387822" y="1489061"/>
            <a:ext cx="2648674" cy="4739600"/>
            <a:chOff x="6387822" y="1489061"/>
            <a:chExt cx="2648674" cy="4739600"/>
          </a:xfrm>
        </p:grpSpPr>
        <p:pic>
          <p:nvPicPr>
            <p:cNvPr id="47" name="Picture 8" descr="C:\Users\simon\AppData\Local\Temp\VMwareDnD\a8e982c0\02 WCM.png"/>
            <p:cNvPicPr>
              <a:picLocks noChangeAspect="1" noChangeArrowheads="1"/>
            </p:cNvPicPr>
            <p:nvPr>
              <p:custDataLst>
                <p:tags r:id="rId11"/>
              </p:custDataLst>
            </p:nvPr>
          </p:nvPicPr>
          <p:blipFill>
            <a:blip r:embed="rId15">
              <a:extLst>
                <a:ext uri="{28A0092B-C50C-407E-A947-70E740481C1C}">
                  <a14:useLocalDpi xmlns:a14="http://schemas.microsoft.com/office/drawing/2010/main" val="0"/>
                </a:ext>
              </a:extLst>
            </a:blip>
            <a:srcRect/>
            <a:stretch>
              <a:fillRect/>
            </a:stretch>
          </p:blipFill>
          <p:spPr bwMode="auto">
            <a:xfrm>
              <a:off x="6734751" y="3802153"/>
              <a:ext cx="1954817" cy="194620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6387822" y="5828551"/>
              <a:ext cx="2648674" cy="400110"/>
            </a:xfrm>
            <a:prstGeom prst="rect">
              <a:avLst/>
            </a:prstGeom>
            <a:noFill/>
          </p:spPr>
          <p:txBody>
            <a:bodyPr wrap="none" rtlCol="0">
              <a:spAutoFit/>
            </a:bodyPr>
            <a:lstStyle/>
            <a:p>
              <a:r>
                <a:rPr lang="en-GB" sz="2000" dirty="0" smtClean="0">
                  <a:solidFill>
                    <a:schemeClr val="bg1"/>
                  </a:solidFill>
                  <a:latin typeface="Helvetica 45 Light" pitchFamily="2" charset="0"/>
                </a:rPr>
                <a:t>Web Content Services</a:t>
              </a:r>
              <a:endParaRPr lang="en-US" sz="2000" dirty="0">
                <a:solidFill>
                  <a:schemeClr val="bg1"/>
                </a:solidFill>
                <a:latin typeface="Helvetica 45 Light" pitchFamily="2" charset="0"/>
              </a:endParaRPr>
            </a:p>
          </p:txBody>
        </p:sp>
        <p:pic>
          <p:nvPicPr>
            <p:cNvPr id="50" name="Picture 2" descr="C:\Users\simon\AppData\Local\Temp\VMwareDnD\b4dcaf39\03 DAM.png"/>
            <p:cNvPicPr>
              <a:picLocks noChangeAspect="1" noChangeArrowheads="1"/>
            </p:cNvPicPr>
            <p:nvPr>
              <p:custDataLst>
                <p:tags r:id="rId1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618870" y="1489061"/>
              <a:ext cx="2186578" cy="145685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6518563" y="3283653"/>
              <a:ext cx="2387192" cy="400110"/>
            </a:xfrm>
            <a:prstGeom prst="rect">
              <a:avLst/>
            </a:prstGeom>
            <a:noFill/>
          </p:spPr>
          <p:txBody>
            <a:bodyPr wrap="none" rtlCol="0">
              <a:spAutoFit/>
            </a:bodyPr>
            <a:lstStyle/>
            <a:p>
              <a:r>
                <a:rPr lang="en-GB" sz="2000" dirty="0" smtClean="0">
                  <a:solidFill>
                    <a:schemeClr val="bg1"/>
                  </a:solidFill>
                  <a:latin typeface="Helvetica 45 Light" pitchFamily="2" charset="0"/>
                </a:rPr>
                <a:t>Image Management</a:t>
              </a:r>
              <a:endParaRPr lang="en-US" sz="2000" dirty="0">
                <a:solidFill>
                  <a:schemeClr val="bg1"/>
                </a:solidFill>
                <a:latin typeface="Helvetica 45 Light" pitchFamily="2" charset="0"/>
              </a:endParaRPr>
            </a:p>
          </p:txBody>
        </p:sp>
      </p:grpSp>
      <p:grpSp>
        <p:nvGrpSpPr>
          <p:cNvPr id="2" name="Group 1"/>
          <p:cNvGrpSpPr/>
          <p:nvPr>
            <p:custDataLst>
              <p:tags r:id="rId3"/>
            </p:custDataLst>
          </p:nvPr>
        </p:nvGrpSpPr>
        <p:grpSpPr>
          <a:xfrm>
            <a:off x="202960" y="1340768"/>
            <a:ext cx="2856872" cy="4887893"/>
            <a:chOff x="202960" y="1340768"/>
            <a:chExt cx="2856872" cy="4887893"/>
          </a:xfrm>
        </p:grpSpPr>
        <p:pic>
          <p:nvPicPr>
            <p:cNvPr id="46" name="PPTShape_2" descr="C:\Users\simon\AppData\Local\Temp\VMwareDnD\f51f2f79\02 Records management.png"/>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337838" y="3803710"/>
              <a:ext cx="2587116" cy="194232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14273" y="5828551"/>
              <a:ext cx="2634247" cy="400110"/>
            </a:xfrm>
            <a:prstGeom prst="rect">
              <a:avLst/>
            </a:prstGeom>
            <a:noFill/>
          </p:spPr>
          <p:txBody>
            <a:bodyPr wrap="none" rtlCol="0">
              <a:spAutoFit/>
            </a:bodyPr>
            <a:lstStyle/>
            <a:p>
              <a:r>
                <a:rPr lang="en-GB" sz="2000" dirty="0" smtClean="0">
                  <a:solidFill>
                    <a:schemeClr val="bg1"/>
                  </a:solidFill>
                  <a:latin typeface="Helvetica 45 Light" pitchFamily="2" charset="0"/>
                </a:rPr>
                <a:t>Records Management</a:t>
              </a:r>
              <a:endParaRPr lang="en-US" sz="2000" dirty="0">
                <a:solidFill>
                  <a:schemeClr val="bg1"/>
                </a:solidFill>
                <a:latin typeface="Helvetica 45 Light" pitchFamily="2" charset="0"/>
              </a:endParaRPr>
            </a:p>
          </p:txBody>
        </p:sp>
        <p:pic>
          <p:nvPicPr>
            <p:cNvPr id="52" name="Picture 3" descr="C:\Users\simon\AppData\Local\Temp\VMwareDnD\27dd12f1\03 Document Management.jpg"/>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462434" y="1340768"/>
              <a:ext cx="2337925" cy="175344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202960" y="3283653"/>
              <a:ext cx="2856872" cy="400110"/>
            </a:xfrm>
            <a:prstGeom prst="rect">
              <a:avLst/>
            </a:prstGeom>
            <a:noFill/>
          </p:spPr>
          <p:txBody>
            <a:bodyPr wrap="none" rtlCol="0">
              <a:spAutoFit/>
            </a:bodyPr>
            <a:lstStyle/>
            <a:p>
              <a:r>
                <a:rPr lang="en-GB" sz="2000" dirty="0" smtClean="0">
                  <a:solidFill>
                    <a:schemeClr val="bg1"/>
                  </a:solidFill>
                  <a:latin typeface="Helvetica 45 Light" pitchFamily="2" charset="0"/>
                </a:rPr>
                <a:t>Document Management</a:t>
              </a:r>
              <a:endParaRPr lang="en-US" sz="2000" dirty="0">
                <a:solidFill>
                  <a:schemeClr val="bg1"/>
                </a:solidFill>
                <a:latin typeface="Helvetica 45 Light" pitchFamily="2" charset="0"/>
              </a:endParaRPr>
            </a:p>
          </p:txBody>
        </p:sp>
      </p:grpSp>
      <p:grpSp>
        <p:nvGrpSpPr>
          <p:cNvPr id="3" name="Group 2"/>
          <p:cNvGrpSpPr/>
          <p:nvPr>
            <p:custDataLst>
              <p:tags r:id="rId4"/>
            </p:custDataLst>
          </p:nvPr>
        </p:nvGrpSpPr>
        <p:grpSpPr>
          <a:xfrm>
            <a:off x="3411576" y="1349826"/>
            <a:ext cx="2600584" cy="5186611"/>
            <a:chOff x="3455876" y="1349826"/>
            <a:chExt cx="2600584" cy="5186611"/>
          </a:xfrm>
        </p:grpSpPr>
        <p:pic>
          <p:nvPicPr>
            <p:cNvPr id="101378" name="Picture 2" descr="C:\Users\simon\AppData\Local\Temp\VMwareDnD\58589e5d\04 Collaboration.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13303" y="1349826"/>
              <a:ext cx="2085731" cy="173532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968565" y="3283653"/>
              <a:ext cx="1645002" cy="400110"/>
            </a:xfrm>
            <a:prstGeom prst="rect">
              <a:avLst/>
            </a:prstGeom>
            <a:noFill/>
          </p:spPr>
          <p:txBody>
            <a:bodyPr wrap="none" rtlCol="0">
              <a:spAutoFit/>
            </a:bodyPr>
            <a:lstStyle/>
            <a:p>
              <a:r>
                <a:rPr lang="en-GB" sz="2000" dirty="0" smtClean="0">
                  <a:solidFill>
                    <a:schemeClr val="bg1"/>
                  </a:solidFill>
                  <a:latin typeface="Helvetica 45 Light" pitchFamily="2" charset="0"/>
                </a:rPr>
                <a:t>Collaboration</a:t>
              </a:r>
              <a:endParaRPr lang="en-US" sz="2000" dirty="0">
                <a:solidFill>
                  <a:schemeClr val="bg1"/>
                </a:solidFill>
                <a:latin typeface="Helvetica 45 Light" pitchFamily="2" charset="0"/>
              </a:endParaRPr>
            </a:p>
          </p:txBody>
        </p:sp>
        <p:pic>
          <p:nvPicPr>
            <p:cNvPr id="58" name="PPTShape_3" descr="C:\Users\simon\AppData\Local\Temp\VMwareDnD\bec7b9e0\07 Workflow.png"/>
            <p:cNvPicPr>
              <a:picLocks noChangeAspect="1" noChangeArrowheads="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3588834" y="3986788"/>
              <a:ext cx="2334669" cy="15761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3455876" y="5828551"/>
              <a:ext cx="2600584" cy="707886"/>
            </a:xfrm>
            <a:prstGeom prst="rect">
              <a:avLst/>
            </a:prstGeom>
            <a:noFill/>
          </p:spPr>
          <p:txBody>
            <a:bodyPr wrap="none" rtlCol="0">
              <a:spAutoFit/>
            </a:bodyPr>
            <a:lstStyle/>
            <a:p>
              <a:pPr algn="ctr"/>
              <a:r>
                <a:rPr lang="en-GB" sz="2000" dirty="0" err="1" smtClean="0">
                  <a:solidFill>
                    <a:schemeClr val="bg1"/>
                  </a:solidFill>
                  <a:latin typeface="Helvetica 45 Light" pitchFamily="2" charset="0"/>
                </a:rPr>
                <a:t>Activiti</a:t>
              </a:r>
              <a:r>
                <a:rPr lang="en-GB" sz="2000" dirty="0" smtClean="0">
                  <a:solidFill>
                    <a:schemeClr val="bg1"/>
                  </a:solidFill>
                  <a:latin typeface="Helvetica 45 Light" pitchFamily="2" charset="0"/>
                </a:rPr>
                <a:t> Business</a:t>
              </a:r>
            </a:p>
            <a:p>
              <a:pPr algn="ctr"/>
              <a:r>
                <a:rPr lang="en-GB" sz="2000" dirty="0" smtClean="0">
                  <a:solidFill>
                    <a:schemeClr val="bg1"/>
                  </a:solidFill>
                  <a:latin typeface="Helvetica 45 Light" pitchFamily="2" charset="0"/>
                </a:rPr>
                <a:t>Process</a:t>
              </a:r>
              <a:r>
                <a:rPr lang="en-GB" sz="2000" dirty="0">
                  <a:solidFill>
                    <a:schemeClr val="bg1"/>
                  </a:solidFill>
                  <a:latin typeface="Helvetica 45 Light" pitchFamily="2" charset="0"/>
                </a:rPr>
                <a:t> </a:t>
              </a:r>
              <a:r>
                <a:rPr lang="en-GB" sz="2000" dirty="0" smtClean="0">
                  <a:solidFill>
                    <a:schemeClr val="bg1"/>
                  </a:solidFill>
                  <a:latin typeface="Helvetica 45 Light" pitchFamily="2" charset="0"/>
                </a:rPr>
                <a:t>Management</a:t>
              </a:r>
              <a:endParaRPr lang="en-US" sz="2000" dirty="0">
                <a:solidFill>
                  <a:schemeClr val="bg1"/>
                </a:solidFill>
                <a:latin typeface="Helvetica 45 Light" pitchFamily="2" charset="0"/>
              </a:endParaRPr>
            </a:p>
          </p:txBody>
        </p:sp>
      </p:grpSp>
      <p:pic>
        <p:nvPicPr>
          <p:cNvPr id="101380" name="Picture 4" descr="C:\Users\simon\AppData\Local\Temp\VMwareDnD\d958155f\ECM cover.png"/>
          <p:cNvPicPr>
            <a:picLocks noChangeAspect="1" noChangeArrowheads="1"/>
          </p:cNvPicPr>
          <p:nvPr>
            <p:custDataLst>
              <p:tags r:id="rId5"/>
            </p:custDataLst>
          </p:nvPr>
        </p:nvPicPr>
        <p:blipFill>
          <a:blip r:embed="rId21">
            <a:extLst>
              <a:ext uri="{28A0092B-C50C-407E-A947-70E740481C1C}">
                <a14:useLocalDpi xmlns:a14="http://schemas.microsoft.com/office/drawing/2010/main" val="0"/>
              </a:ext>
            </a:extLst>
          </a:blip>
          <a:srcRect/>
          <a:stretch>
            <a:fillRect/>
          </a:stretch>
        </p:blipFill>
        <p:spPr bwMode="auto">
          <a:xfrm>
            <a:off x="1650" y="-7763"/>
            <a:ext cx="9160860" cy="6857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vmware-host\Shared Folders\funonline\01 Introduction\02 Slides\01 Alfresco.png"/>
          <p:cNvPicPr>
            <a:picLocks noChangeAspect="1" noChangeArrowheads="1"/>
          </p:cNvPicPr>
          <p:nvPr>
            <p:custDataLst>
              <p:tags r:id="rId6"/>
            </p:custDataLst>
          </p:nvPr>
        </p:nvPicPr>
        <p:blipFill>
          <a:blip r:embed="rId22" cstate="print">
            <a:lum bright="70000" contrast="-70000"/>
            <a:extLst>
              <a:ext uri="{28A0092B-C50C-407E-A947-70E740481C1C}">
                <a14:useLocalDpi xmlns:a14="http://schemas.microsoft.com/office/drawing/2010/main" val="0"/>
              </a:ext>
            </a:extLst>
          </a:blip>
          <a:srcRect/>
          <a:stretch>
            <a:fillRect/>
          </a:stretch>
        </p:blipFill>
        <p:spPr bwMode="auto">
          <a:xfrm>
            <a:off x="3504661" y="138974"/>
            <a:ext cx="3456384" cy="994771"/>
          </a:xfrm>
          <a:prstGeom prst="rect">
            <a:avLst/>
          </a:prstGeom>
          <a:noFill/>
          <a:extLst>
            <a:ext uri="{909E8E84-426E-40dd-AFC4-6F175D3DCCD1}">
              <a14:hiddenFill xmlns:a14="http://schemas.microsoft.com/office/drawing/2010/main">
                <a:solidFill>
                  <a:srgbClr val="FFFFFF"/>
                </a:solidFill>
              </a14:hiddenFill>
            </a:ext>
          </a:extLst>
        </p:spPr>
      </p:pic>
      <p:pic>
        <p:nvPicPr>
          <p:cNvPr id="54" name="PPTShape_0" descr="C:\Users\simon\Desktop\Logos\Alfresco Flower Device 150ppi RGB.png"/>
          <p:cNvPicPr>
            <a:picLocks noChangeAspect="1" noChangeArrowheads="1"/>
          </p:cNvPicPr>
          <p:nvPr>
            <p:custDataLst>
              <p:tags r:id="rId7"/>
            </p:custDataLst>
          </p:nvPr>
        </p:nvPicPr>
        <p:blipFill>
          <a:blip r:embed="rId23">
            <a:extLst>
              <a:ext uri="{28A0092B-C50C-407E-A947-70E740481C1C}">
                <a14:useLocalDpi xmlns:a14="http://schemas.microsoft.com/office/drawing/2010/main" val="0"/>
              </a:ext>
            </a:extLst>
          </a:blip>
          <a:srcRect/>
          <a:stretch>
            <a:fillRect/>
          </a:stretch>
        </p:blipFill>
        <p:spPr bwMode="auto">
          <a:xfrm>
            <a:off x="2424805"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13252060"/>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1380"/>
                                        </p:tgtEl>
                                      </p:cBhvr>
                                    </p:animEffect>
                                    <p:set>
                                      <p:cBhvr>
                                        <p:cTn id="7" dur="1" fill="hold">
                                          <p:stCondLst>
                                            <p:cond delay="499"/>
                                          </p:stCondLst>
                                        </p:cTn>
                                        <p:tgtEl>
                                          <p:spTgt spid="1013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simon\AppData\Local\Temp\VMwareDnD\11184d21\01 00 ECM.png"/>
          <p:cNvPicPr>
            <a:picLocks noChangeAspect="1" noChangeArrowheads="1"/>
          </p:cNvPicPr>
          <p:nvPr>
            <p:custDataLst>
              <p:tags r:id="rId2"/>
            </p:custDataLst>
          </p:nvPr>
        </p:nvPicPr>
        <p:blipFill>
          <a:blip r:embed="rId18">
            <a:extLst>
              <a:ext uri="{BEBA8EAE-BF5A-486C-A8C5-ECC9F3942E4B}">
                <a14:imgProps xmlns:a14="http://schemas.microsoft.com/office/drawing/2010/main">
                  <a14:imgLayer r:embed="rId19">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 y="998730"/>
            <a:ext cx="9144001" cy="58592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9331" name="Picture 3" descr="C:\Users\simon\AppData\Local\Temp\VMwareDnD\df6f5c5d\Labs man - Developers.png"/>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277396" y="1125656"/>
            <a:ext cx="3349499" cy="2375596"/>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C:\Users\simon\AppData\Local\Temp\VMwareDnD\df6f5c5d\Labs man - IT.png"/>
          <p:cNvPicPr>
            <a:picLocks noChangeAspect="1" noChangeArrowheads="1"/>
          </p:cNvPicPr>
          <p:nvPr>
            <p:custDataLst>
              <p:tags r:id="rId4"/>
            </p:custDataLst>
          </p:nvPr>
        </p:nvPicPr>
        <p:blipFill>
          <a:blip r:embed="rId21">
            <a:extLst>
              <a:ext uri="{28A0092B-C50C-407E-A947-70E740481C1C}">
                <a14:useLocalDpi xmlns:a14="http://schemas.microsoft.com/office/drawing/2010/main" val="0"/>
              </a:ext>
            </a:extLst>
          </a:blip>
          <a:srcRect/>
          <a:stretch>
            <a:fillRect/>
          </a:stretch>
        </p:blipFill>
        <p:spPr bwMode="auto">
          <a:xfrm>
            <a:off x="2977696" y="2565816"/>
            <a:ext cx="3349499" cy="2375596"/>
          </a:xfrm>
          <a:prstGeom prst="rect">
            <a:avLst/>
          </a:prstGeom>
          <a:noFill/>
          <a:extLst>
            <a:ext uri="{909E8E84-426E-40dd-AFC4-6F175D3DCCD1}">
              <a14:hiddenFill xmlns:a14="http://schemas.microsoft.com/office/drawing/2010/main">
                <a:solidFill>
                  <a:srgbClr val="FFFFFF"/>
                </a:solidFill>
              </a14:hiddenFill>
            </a:ext>
          </a:extLst>
        </p:spPr>
      </p:pic>
      <p:pic>
        <p:nvPicPr>
          <p:cNvPr id="99333" name="Picture 5" descr="C:\Users\simon\AppData\Local\Temp\VMwareDnD\df6f5c5d\Labs man - Users.png"/>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5632991" y="3870961"/>
            <a:ext cx="3349499" cy="2375596"/>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C:\Users\simon\AppData\Local\Temp\VMwareDnD\5c6ed978\15 Configuration.png"/>
          <p:cNvPicPr>
            <a:picLocks noChangeAspect="1" noChangeArrowheads="1"/>
          </p:cNvPicPr>
          <p:nvPr>
            <p:custDataLst>
              <p:tags r:id="rId6"/>
            </p:custDataLst>
          </p:nvPr>
        </p:nvPicPr>
        <p:blipFill>
          <a:blip r:embed="rId23">
            <a:extLst>
              <a:ext uri="{28A0092B-C50C-407E-A947-70E740481C1C}">
                <a14:useLocalDpi xmlns:a14="http://schemas.microsoft.com/office/drawing/2010/main" val="0"/>
              </a:ext>
            </a:extLst>
          </a:blip>
          <a:srcRect/>
          <a:stretch>
            <a:fillRect/>
          </a:stretch>
        </p:blipFill>
        <p:spPr bwMode="auto">
          <a:xfrm>
            <a:off x="-14712" y="998730"/>
            <a:ext cx="9158711" cy="5859270"/>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C:\Users\simon\AppData\Local\Temp\VMwareDnD\5c65d9e9\Labs man - Customise.png"/>
          <p:cNvPicPr>
            <a:picLocks noChangeAspect="1" noChangeArrowheads="1"/>
          </p:cNvPicPr>
          <p:nvPr>
            <p:custDataLst>
              <p:tags r:id="rId7"/>
            </p:custDataLst>
          </p:nvPr>
        </p:nvPicPr>
        <p:blipFill>
          <a:blip r:embed="rId24">
            <a:extLst>
              <a:ext uri="{28A0092B-C50C-407E-A947-70E740481C1C}">
                <a14:useLocalDpi xmlns:a14="http://schemas.microsoft.com/office/drawing/2010/main" val="0"/>
              </a:ext>
            </a:extLst>
          </a:blip>
          <a:srcRect/>
          <a:stretch>
            <a:fillRect/>
          </a:stretch>
        </p:blipFill>
        <p:spPr bwMode="auto">
          <a:xfrm>
            <a:off x="5629946" y="1171375"/>
            <a:ext cx="3280962" cy="2326987"/>
          </a:xfrm>
          <a:prstGeom prst="rect">
            <a:avLst/>
          </a:prstGeom>
          <a:noFill/>
          <a:extLst>
            <a:ext uri="{909E8E84-426E-40dd-AFC4-6F175D3DCCD1}">
              <a14:hiddenFill xmlns:a14="http://schemas.microsoft.com/office/drawing/2010/main">
                <a:solidFill>
                  <a:srgbClr val="FFFFFF"/>
                </a:solidFill>
              </a14:hiddenFill>
            </a:ext>
          </a:extLst>
        </p:spPr>
      </p:pic>
      <p:pic>
        <p:nvPicPr>
          <p:cNvPr id="99335" name="Picture 7" descr="C:\Users\simon\AppData\Local\Temp\VMwareDnD\5c65d9e9\Labs man - Deploy.png"/>
          <p:cNvPicPr>
            <a:picLocks noChangeAspect="1" noChangeArrowheads="1"/>
          </p:cNvPicPr>
          <p:nvPr>
            <p:custDataLst>
              <p:tags r:id="rId8"/>
            </p:custDataLst>
          </p:nvPr>
        </p:nvPicPr>
        <p:blipFill>
          <a:blip r:embed="rId25">
            <a:extLst>
              <a:ext uri="{28A0092B-C50C-407E-A947-70E740481C1C}">
                <a14:useLocalDpi xmlns:a14="http://schemas.microsoft.com/office/drawing/2010/main" val="0"/>
              </a:ext>
            </a:extLst>
          </a:blip>
          <a:srcRect/>
          <a:stretch>
            <a:fillRect/>
          </a:stretch>
        </p:blipFill>
        <p:spPr bwMode="auto">
          <a:xfrm>
            <a:off x="277396" y="3937328"/>
            <a:ext cx="3280962" cy="2326987"/>
          </a:xfrm>
          <a:prstGeom prst="rect">
            <a:avLst/>
          </a:prstGeom>
          <a:noFill/>
          <a:extLst>
            <a:ext uri="{909E8E84-426E-40dd-AFC4-6F175D3DCCD1}">
              <a14:hiddenFill xmlns:a14="http://schemas.microsoft.com/office/drawing/2010/main">
                <a:solidFill>
                  <a:srgbClr val="FFFFFF"/>
                </a:solidFill>
              </a14:hiddenFill>
            </a:ext>
          </a:extLst>
        </p:spPr>
      </p:pic>
      <p:pic>
        <p:nvPicPr>
          <p:cNvPr id="99336" name="Picture 8" descr="C:\Users\simon\AppData\Local\Temp\VMwareDnD\5c65d9e9\Labs man - Develop.png"/>
          <p:cNvPicPr>
            <a:picLocks noChangeAspect="1" noChangeArrowheads="1"/>
          </p:cNvPicPr>
          <p:nvPr>
            <p:custDataLst>
              <p:tags r:id="rId9"/>
            </p:custDataLst>
          </p:nvPr>
        </p:nvPicPr>
        <p:blipFill>
          <a:blip r:embed="rId26">
            <a:extLst>
              <a:ext uri="{28A0092B-C50C-407E-A947-70E740481C1C}">
                <a14:useLocalDpi xmlns:a14="http://schemas.microsoft.com/office/drawing/2010/main" val="0"/>
              </a:ext>
            </a:extLst>
          </a:blip>
          <a:srcRect/>
          <a:stretch>
            <a:fillRect/>
          </a:stretch>
        </p:blipFill>
        <p:spPr bwMode="auto">
          <a:xfrm>
            <a:off x="251520" y="1148515"/>
            <a:ext cx="3280962" cy="2326987"/>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descr="C:\Users\simon\AppData\Local\Temp\VMwareDnD\5c65d9e9\Labs man - Use.png"/>
          <p:cNvPicPr>
            <a:picLocks noChangeAspect="1" noChangeArrowheads="1"/>
          </p:cNvPicPr>
          <p:nvPr>
            <p:custDataLst>
              <p:tags r:id="rId10"/>
            </p:custDataLst>
          </p:nvPr>
        </p:nvPicPr>
        <p:blipFill>
          <a:blip r:embed="rId27">
            <a:extLst>
              <a:ext uri="{28A0092B-C50C-407E-A947-70E740481C1C}">
                <a14:useLocalDpi xmlns:a14="http://schemas.microsoft.com/office/drawing/2010/main" val="0"/>
              </a:ext>
            </a:extLst>
          </a:blip>
          <a:srcRect/>
          <a:stretch>
            <a:fillRect/>
          </a:stretch>
        </p:blipFill>
        <p:spPr bwMode="auto">
          <a:xfrm>
            <a:off x="5629946" y="3870961"/>
            <a:ext cx="3280962" cy="2326987"/>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C:\Users\simon\AppData\Local\Temp\VMwareDnD\cde46b05\21 Configuration31.png"/>
          <p:cNvPicPr>
            <a:picLocks noChangeAspect="1" noChangeArrowheads="1"/>
          </p:cNvPicPr>
          <p:nvPr>
            <p:custDataLst>
              <p:tags r:id="rId11"/>
            </p:custDataLst>
          </p:nvPr>
        </p:nvPicPr>
        <p:blipFill>
          <a:blip r:embed="rId28">
            <a:extLst>
              <a:ext uri="{28A0092B-C50C-407E-A947-70E740481C1C}">
                <a14:useLocalDpi xmlns:a14="http://schemas.microsoft.com/office/drawing/2010/main" val="0"/>
              </a:ext>
            </a:extLst>
          </a:blip>
          <a:srcRect/>
          <a:stretch>
            <a:fillRect/>
          </a:stretch>
        </p:blipFill>
        <p:spPr bwMode="auto">
          <a:xfrm>
            <a:off x="509" y="36385"/>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2155"/>
            <a:ext cx="9162510" cy="104373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54" name="PPTShape_0" descr="C:\Users\simon\Desktop\Logos\Alfresco Flower Device 150ppi RGB.png"/>
          <p:cNvPicPr>
            <a:picLocks noChangeAspect="1" noChangeArrowheads="1"/>
          </p:cNvPicPr>
          <p:nvPr>
            <p:custDataLst>
              <p:tags r:id="rId12"/>
            </p:custDataLst>
          </p:nvPr>
        </p:nvPicPr>
        <p:blipFill>
          <a:blip r:embed="rId29">
            <a:extLst>
              <a:ext uri="{28A0092B-C50C-407E-A947-70E740481C1C}">
                <a14:useLocalDpi xmlns:a14="http://schemas.microsoft.com/office/drawing/2010/main" val="0"/>
              </a:ext>
            </a:extLst>
          </a:blip>
          <a:srcRect/>
          <a:stretch>
            <a:fillRect/>
          </a:stretch>
        </p:blipFill>
        <p:spPr bwMode="auto">
          <a:xfrm>
            <a:off x="2424805"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PTShape_1" descr="\\vmware-host\Shared Folders\funonline\01 Introduction\02 Slides\01 Alfresco.png"/>
          <p:cNvPicPr>
            <a:picLocks noChangeAspect="1" noChangeArrowheads="1"/>
          </p:cNvPicPr>
          <p:nvPr>
            <p:custDataLst>
              <p:tags r:id="rId13"/>
            </p:custDataLst>
          </p:nvPr>
        </p:nvPicPr>
        <p:blipFill>
          <a:blip r:embed="rId30" cstate="print">
            <a:lum bright="70000" contrast="-70000"/>
            <a:extLst>
              <a:ext uri="{28A0092B-C50C-407E-A947-70E740481C1C}">
                <a14:useLocalDpi xmlns:a14="http://schemas.microsoft.com/office/drawing/2010/main" val="0"/>
              </a:ext>
            </a:extLst>
          </a:blip>
          <a:srcRect/>
          <a:stretch>
            <a:fillRect/>
          </a:stretch>
        </p:blipFill>
        <p:spPr bwMode="auto">
          <a:xfrm>
            <a:off x="3504661" y="138974"/>
            <a:ext cx="3456384" cy="994771"/>
          </a:xfrm>
          <a:prstGeom prst="rect">
            <a:avLst/>
          </a:prstGeom>
          <a:noFill/>
          <a:extLst>
            <a:ext uri="{909E8E84-426E-40dd-AFC4-6F175D3DCCD1}">
              <a14:hiddenFill xmlns:a14="http://schemas.microsoft.com/office/drawing/2010/main">
                <a:solidFill>
                  <a:srgbClr val="FFFFFF"/>
                </a:solidFill>
              </a14:hiddenFill>
            </a:ext>
          </a:extLst>
        </p:spPr>
      </p:pic>
      <p:pic>
        <p:nvPicPr>
          <p:cNvPr id="2" name="PPTShape_2" descr="\\vmware-host\Shared Folders\PC Shared Folder\v4 - saonline\02 Architecture and technology\02 Slides\Alfresco Architecture.png"/>
          <p:cNvPicPr>
            <a:picLocks noChangeAspect="1" noChangeArrowheads="1"/>
          </p:cNvPicPr>
          <p:nvPr>
            <p:custDataLst>
              <p:tags r:id="rId14"/>
            </p:custDataLst>
          </p:nvPr>
        </p:nvPicPr>
        <p:blipFill>
          <a:blip r:embed="rId31">
            <a:extLst>
              <a:ext uri="{28A0092B-C50C-407E-A947-70E740481C1C}">
                <a14:useLocalDpi xmlns:a14="http://schemas.microsoft.com/office/drawing/2010/main" val="0"/>
              </a:ext>
            </a:extLst>
          </a:blip>
          <a:srcRect/>
          <a:stretch>
            <a:fillRect/>
          </a:stretch>
        </p:blipFill>
        <p:spPr bwMode="auto">
          <a:xfrm>
            <a:off x="791580" y="1232756"/>
            <a:ext cx="7632848" cy="5724637"/>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descr="C:\Users\simon\AppData\Local\Temp\VMwareDnD\53518bf2\07 Authenticatoin - File.png"/>
          <p:cNvPicPr>
            <a:picLocks noChangeAspect="1" noChangeArrowheads="1"/>
          </p:cNvPicPr>
          <p:nvPr>
            <p:custDataLst>
              <p:tags r:id="rId1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1187624" y="2967625"/>
            <a:ext cx="1007910" cy="9654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0802565"/>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8"/>
                                        </p:tgtEl>
                                        <p:attrNameLst>
                                          <p:attrName>style.visibility</p:attrName>
                                        </p:attrNameLst>
                                      </p:cBhvr>
                                      <p:to>
                                        <p:strVal val="visible"/>
                                      </p:to>
                                    </p:set>
                                    <p:animEffect transition="in" filter="fade">
                                      <p:cBhvr>
                                        <p:cTn id="7" dur="500"/>
                                        <p:tgtEl>
                                          <p:spTgt spid="99338"/>
                                        </p:tgtEl>
                                      </p:cBhvr>
                                    </p:animEffect>
                                  </p:childTnLst>
                                </p:cTn>
                              </p:par>
                              <p:par>
                                <p:cTn id="8" presetID="10" presetClass="entr" presetSubtype="0" fill="hold" nodeType="withEffect">
                                  <p:stCondLst>
                                    <p:cond delay="0"/>
                                  </p:stCondLst>
                                  <p:childTnLst>
                                    <p:set>
                                      <p:cBhvr>
                                        <p:cTn id="9" dur="1" fill="hold">
                                          <p:stCondLst>
                                            <p:cond delay="0"/>
                                          </p:stCondLst>
                                        </p:cTn>
                                        <p:tgtEl>
                                          <p:spTgt spid="99336"/>
                                        </p:tgtEl>
                                        <p:attrNameLst>
                                          <p:attrName>style.visibility</p:attrName>
                                        </p:attrNameLst>
                                      </p:cBhvr>
                                      <p:to>
                                        <p:strVal val="visible"/>
                                      </p:to>
                                    </p:set>
                                    <p:animEffect transition="in" filter="fade">
                                      <p:cBhvr>
                                        <p:cTn id="10" dur="500"/>
                                        <p:tgtEl>
                                          <p:spTgt spid="99336"/>
                                        </p:tgtEl>
                                      </p:cBhvr>
                                    </p:animEffect>
                                  </p:childTnLst>
                                </p:cTn>
                              </p:par>
                              <p:par>
                                <p:cTn id="11" presetID="10" presetClass="entr" presetSubtype="0" fill="hold" nodeType="withEffect">
                                  <p:stCondLst>
                                    <p:cond delay="0"/>
                                  </p:stCondLst>
                                  <p:childTnLst>
                                    <p:set>
                                      <p:cBhvr>
                                        <p:cTn id="12" dur="1" fill="hold">
                                          <p:stCondLst>
                                            <p:cond delay="0"/>
                                          </p:stCondLst>
                                        </p:cTn>
                                        <p:tgtEl>
                                          <p:spTgt spid="99334"/>
                                        </p:tgtEl>
                                        <p:attrNameLst>
                                          <p:attrName>style.visibility</p:attrName>
                                        </p:attrNameLst>
                                      </p:cBhvr>
                                      <p:to>
                                        <p:strVal val="visible"/>
                                      </p:to>
                                    </p:set>
                                    <p:animEffect transition="in" filter="fade">
                                      <p:cBhvr>
                                        <p:cTn id="13" dur="500"/>
                                        <p:tgtEl>
                                          <p:spTgt spid="99334"/>
                                        </p:tgtEl>
                                      </p:cBhvr>
                                    </p:animEffect>
                                  </p:childTnLst>
                                </p:cTn>
                              </p:par>
                              <p:par>
                                <p:cTn id="14" presetID="10" presetClass="entr" presetSubtype="0" fill="hold" nodeType="withEffect">
                                  <p:stCondLst>
                                    <p:cond delay="0"/>
                                  </p:stCondLst>
                                  <p:childTnLst>
                                    <p:set>
                                      <p:cBhvr>
                                        <p:cTn id="15" dur="1" fill="hold">
                                          <p:stCondLst>
                                            <p:cond delay="0"/>
                                          </p:stCondLst>
                                        </p:cTn>
                                        <p:tgtEl>
                                          <p:spTgt spid="99335"/>
                                        </p:tgtEl>
                                        <p:attrNameLst>
                                          <p:attrName>style.visibility</p:attrName>
                                        </p:attrNameLst>
                                      </p:cBhvr>
                                      <p:to>
                                        <p:strVal val="visible"/>
                                      </p:to>
                                    </p:set>
                                    <p:animEffect transition="in" filter="fade">
                                      <p:cBhvr>
                                        <p:cTn id="16" dur="500"/>
                                        <p:tgtEl>
                                          <p:spTgt spid="99335"/>
                                        </p:tgtEl>
                                      </p:cBhvr>
                                    </p:animEffect>
                                  </p:childTnLst>
                                </p:cTn>
                              </p:par>
                              <p:par>
                                <p:cTn id="17" presetID="10" presetClass="entr" presetSubtype="0" fill="hold" nodeType="withEffect">
                                  <p:stCondLst>
                                    <p:cond delay="0"/>
                                  </p:stCondLst>
                                  <p:childTnLst>
                                    <p:set>
                                      <p:cBhvr>
                                        <p:cTn id="18" dur="1" fill="hold">
                                          <p:stCondLst>
                                            <p:cond delay="0"/>
                                          </p:stCondLst>
                                        </p:cTn>
                                        <p:tgtEl>
                                          <p:spTgt spid="99337"/>
                                        </p:tgtEl>
                                        <p:attrNameLst>
                                          <p:attrName>style.visibility</p:attrName>
                                        </p:attrNameLst>
                                      </p:cBhvr>
                                      <p:to>
                                        <p:strVal val="visible"/>
                                      </p:to>
                                    </p:set>
                                    <p:animEffect transition="in" filter="fade">
                                      <p:cBhvr>
                                        <p:cTn id="19" dur="500"/>
                                        <p:tgtEl>
                                          <p:spTgt spid="993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9339"/>
                                        </p:tgtEl>
                                        <p:attrNameLst>
                                          <p:attrName>style.visibility</p:attrName>
                                        </p:attrNameLst>
                                      </p:cBhvr>
                                      <p:to>
                                        <p:strVal val="visible"/>
                                      </p:to>
                                    </p:set>
                                    <p:animEffect transition="in" filter="fade">
                                      <p:cBhvr>
                                        <p:cTn id="24" dur="500"/>
                                        <p:tgtEl>
                                          <p:spTgt spid="99339"/>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99341"/>
                                        </p:tgtEl>
                                        <p:attrNameLst>
                                          <p:attrName>style.visibility</p:attrName>
                                        </p:attrNameLst>
                                      </p:cBhvr>
                                      <p:to>
                                        <p:strVal val="visible"/>
                                      </p:to>
                                    </p:set>
                                    <p:animEffect transition="in" filter="fade">
                                      <p:cBhvr>
                                        <p:cTn id="30" dur="500"/>
                                        <p:tgtEl>
                                          <p:spTgt spid="99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2155"/>
            <a:ext cx="9162510" cy="1043735"/>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2291" name="Picture 3"/>
          <p:cNvPicPr>
            <a:picLocks noChangeAspect="1" noChangeArrowheads="1"/>
          </p:cNvPicPr>
          <p:nvPr>
            <p:custDataLst>
              <p:tags r:id="rId2"/>
            </p:custDataLst>
          </p:nvPr>
        </p:nvPicPr>
        <p:blipFill>
          <a:blip r:embed="rId13" cstate="print"/>
          <a:srcRect/>
          <a:stretch>
            <a:fillRect/>
          </a:stretch>
        </p:blipFill>
        <p:spPr bwMode="auto">
          <a:xfrm>
            <a:off x="350325" y="1941580"/>
            <a:ext cx="1292717" cy="1254128"/>
          </a:xfrm>
          <a:prstGeom prst="rect">
            <a:avLst/>
          </a:prstGeom>
          <a:noFill/>
          <a:ln w="9525">
            <a:noFill/>
            <a:miter lim="800000"/>
            <a:headEnd/>
            <a:tailEnd/>
          </a:ln>
        </p:spPr>
      </p:pic>
      <p:pic>
        <p:nvPicPr>
          <p:cNvPr id="67" name="Picture 4" descr="\\vmware-host\Shared Folders\PC Shared Folder\saonline - Simon\02 Architecture\01 Slides\03 Architecture configuration\Collaboration.png"/>
          <p:cNvPicPr>
            <a:picLocks noChangeAspect="1" noChangeArrowheads="1"/>
          </p:cNvPicPr>
          <p:nvPr>
            <p:custDataLst>
              <p:tags r:id="rId3"/>
            </p:custDataLst>
          </p:nvPr>
        </p:nvPicPr>
        <p:blipFill>
          <a:blip r:embed="rId14" cstate="print"/>
          <a:srcRect/>
          <a:stretch>
            <a:fillRect/>
          </a:stretch>
        </p:blipFill>
        <p:spPr bwMode="auto">
          <a:xfrm>
            <a:off x="7643834" y="2084456"/>
            <a:ext cx="1014385" cy="843968"/>
          </a:xfrm>
          <a:prstGeom prst="rect">
            <a:avLst/>
          </a:prstGeom>
          <a:noFill/>
        </p:spPr>
      </p:pic>
      <p:pic>
        <p:nvPicPr>
          <p:cNvPr id="68" name="Picture 5" descr="\\vmware-host\Shared Folders\PC Shared Folder\saonline - Simon\02 Architecture\01 Slides\03 Architecture configuration\Document management.png"/>
          <p:cNvPicPr>
            <a:picLocks noChangeAspect="1" noChangeArrowheads="1"/>
          </p:cNvPicPr>
          <p:nvPr>
            <p:custDataLst>
              <p:tags r:id="rId4"/>
            </p:custDataLst>
          </p:nvPr>
        </p:nvPicPr>
        <p:blipFill>
          <a:blip r:embed="rId15" cstate="print"/>
          <a:srcRect/>
          <a:stretch>
            <a:fillRect/>
          </a:stretch>
        </p:blipFill>
        <p:spPr bwMode="auto">
          <a:xfrm>
            <a:off x="422283" y="1221581"/>
            <a:ext cx="1149321" cy="862875"/>
          </a:xfrm>
          <a:prstGeom prst="rect">
            <a:avLst/>
          </a:prstGeom>
          <a:noFill/>
        </p:spPr>
      </p:pic>
      <p:pic>
        <p:nvPicPr>
          <p:cNvPr id="70" name="Picture 7" descr="\\vmware-host\Shared Folders\PC Shared Folder\saonline - Simon\02 Architecture\01 Slides\03 Architecture configuration\WCM.png"/>
          <p:cNvPicPr>
            <a:picLocks noChangeAspect="1" noChangeArrowheads="1"/>
          </p:cNvPicPr>
          <p:nvPr>
            <p:custDataLst>
              <p:tags r:id="rId5"/>
            </p:custDataLst>
          </p:nvPr>
        </p:nvPicPr>
        <p:blipFill>
          <a:blip r:embed="rId16" cstate="print"/>
          <a:srcRect/>
          <a:stretch>
            <a:fillRect/>
          </a:stretch>
        </p:blipFill>
        <p:spPr bwMode="auto">
          <a:xfrm>
            <a:off x="7715272" y="1155762"/>
            <a:ext cx="857256" cy="853479"/>
          </a:xfrm>
          <a:prstGeom prst="rect">
            <a:avLst/>
          </a:prstGeom>
          <a:noFill/>
        </p:spPr>
      </p:pic>
      <p:cxnSp>
        <p:nvCxnSpPr>
          <p:cNvPr id="72" name="Straight Arrow Connector 71"/>
          <p:cNvCxnSpPr/>
          <p:nvPr/>
        </p:nvCxnSpPr>
        <p:spPr>
          <a:xfrm rot="5400000">
            <a:off x="4344194" y="4775290"/>
            <a:ext cx="457200" cy="1588"/>
          </a:xfrm>
          <a:prstGeom prst="straightConnector1">
            <a:avLst/>
          </a:prstGeom>
          <a:noFill/>
          <a:ln w="38100" cap="flat" cmpd="sng" algn="ctr">
            <a:solidFill>
              <a:schemeClr val="accent4"/>
            </a:solidFill>
            <a:prstDash val="solid"/>
            <a:headEnd type="arrow"/>
            <a:tailEnd type="arrow"/>
          </a:ln>
          <a:effectLst>
            <a:outerShdw blurRad="40000" dist="23000" dir="5400000" rotWithShape="0">
              <a:srgbClr val="000000">
                <a:alpha val="35000"/>
              </a:srgbClr>
            </a:outerShdw>
          </a:effectLst>
        </p:spPr>
      </p:cxnSp>
      <p:sp>
        <p:nvSpPr>
          <p:cNvPr id="24" name="Rectangle 23"/>
          <p:cNvSpPr/>
          <p:nvPr/>
        </p:nvSpPr>
        <p:spPr>
          <a:xfrm>
            <a:off x="2195530" y="5013414"/>
            <a:ext cx="4876800" cy="16764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56" name="Rectangle 74"/>
          <p:cNvSpPr>
            <a:spLocks noChangeArrowheads="1"/>
          </p:cNvSpPr>
          <p:nvPr/>
        </p:nvSpPr>
        <p:spPr bwMode="auto">
          <a:xfrm>
            <a:off x="2352676" y="5156290"/>
            <a:ext cx="4572000" cy="1371600"/>
          </a:xfrm>
          <a:prstGeom prst="rect">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anchor="t"/>
          <a:lstStyle/>
          <a:p>
            <a:pPr algn="ctr">
              <a:defRPr/>
            </a:pPr>
            <a:r>
              <a:rPr lang="en-GB" sz="2000" kern="0" dirty="0">
                <a:solidFill>
                  <a:schemeClr val="tx1"/>
                </a:solidFill>
                <a:latin typeface="Gill Sans MT" pitchFamily="34" charset="0"/>
                <a:cs typeface="Tahoma" pitchFamily="34" charset="0"/>
              </a:rPr>
              <a:t>Storage layer</a:t>
            </a:r>
            <a:endParaRPr lang="en-US" sz="2000" kern="0" dirty="0">
              <a:solidFill>
                <a:schemeClr val="tx1"/>
              </a:solidFill>
              <a:latin typeface="Gill Sans MT" pitchFamily="34" charset="0"/>
              <a:cs typeface="Tahoma" pitchFamily="34" charset="0"/>
            </a:endParaRPr>
          </a:p>
        </p:txBody>
      </p:sp>
      <p:sp>
        <p:nvSpPr>
          <p:cNvPr id="57" name="Flowchart: Magnetic Disk 56"/>
          <p:cNvSpPr/>
          <p:nvPr/>
        </p:nvSpPr>
        <p:spPr>
          <a:xfrm>
            <a:off x="3043222" y="5684936"/>
            <a:ext cx="1219200" cy="685800"/>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GB" sz="1600" kern="0" dirty="0" smtClean="0">
                <a:latin typeface="Gill Sans MT" pitchFamily="34" charset="0"/>
              </a:rPr>
              <a:t>Database</a:t>
            </a:r>
            <a:endParaRPr lang="en-GB" sz="1600" kern="0" dirty="0">
              <a:latin typeface="Gill Sans MT" pitchFamily="34" charset="0"/>
            </a:endParaRPr>
          </a:p>
        </p:txBody>
      </p:sp>
      <p:sp>
        <p:nvSpPr>
          <p:cNvPr id="58" name="Flowchart: Magnetic Disk 57"/>
          <p:cNvSpPr/>
          <p:nvPr/>
        </p:nvSpPr>
        <p:spPr>
          <a:xfrm>
            <a:off x="4872022" y="5684936"/>
            <a:ext cx="1219200" cy="685800"/>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GB" sz="1600" kern="0" dirty="0">
                <a:latin typeface="Gill Sans MT" pitchFamily="34" charset="0"/>
              </a:rPr>
              <a:t>File system</a:t>
            </a:r>
          </a:p>
        </p:txBody>
      </p:sp>
      <p:sp>
        <p:nvSpPr>
          <p:cNvPr id="25" name="Rectangle 24"/>
          <p:cNvSpPr/>
          <p:nvPr/>
        </p:nvSpPr>
        <p:spPr>
          <a:xfrm>
            <a:off x="2195530" y="3513216"/>
            <a:ext cx="4876800" cy="10668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59" name="Rectangle 73"/>
          <p:cNvSpPr>
            <a:spLocks noChangeArrowheads="1"/>
          </p:cNvSpPr>
          <p:nvPr/>
        </p:nvSpPr>
        <p:spPr bwMode="auto">
          <a:xfrm>
            <a:off x="2352676" y="3665616"/>
            <a:ext cx="4572000" cy="7620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lIns="180000" rIns="180000" bIns="46800" anchor="ctr"/>
          <a:lstStyle/>
          <a:p>
            <a:pPr algn="ctr">
              <a:defRPr/>
            </a:pPr>
            <a:r>
              <a:rPr lang="en-GB" sz="2000" kern="0" dirty="0">
                <a:solidFill>
                  <a:sysClr val="window" lastClr="FFFFFF"/>
                </a:solidFill>
                <a:latin typeface="Gill Sans MT" pitchFamily="34" charset="0"/>
                <a:cs typeface="Tahoma" pitchFamily="34" charset="0"/>
              </a:rPr>
              <a:t>Repository layer</a:t>
            </a:r>
            <a:endParaRPr lang="en-US" sz="2000" kern="0" dirty="0">
              <a:solidFill>
                <a:sysClr val="window" lastClr="FFFFFF"/>
              </a:solidFill>
              <a:latin typeface="Gill Sans MT" pitchFamily="34" charset="0"/>
              <a:cs typeface="Tahoma" pitchFamily="34" charset="0"/>
            </a:endParaRPr>
          </a:p>
        </p:txBody>
      </p:sp>
      <p:sp>
        <p:nvSpPr>
          <p:cNvPr id="63" name="Down Arrow 62"/>
          <p:cNvSpPr/>
          <p:nvPr/>
        </p:nvSpPr>
        <p:spPr>
          <a:xfrm>
            <a:off x="3357554" y="3156026"/>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64" name="Down Arrow 63"/>
          <p:cNvSpPr/>
          <p:nvPr/>
        </p:nvSpPr>
        <p:spPr>
          <a:xfrm>
            <a:off x="4429124" y="3156026"/>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65" name="Down Arrow 64"/>
          <p:cNvSpPr/>
          <p:nvPr/>
        </p:nvSpPr>
        <p:spPr>
          <a:xfrm>
            <a:off x="5500694" y="3156026"/>
            <a:ext cx="357190" cy="428628"/>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solidFill>
                <a:prstClr val="white"/>
              </a:solidFill>
            </a:endParaRPr>
          </a:p>
        </p:txBody>
      </p:sp>
      <p:sp>
        <p:nvSpPr>
          <p:cNvPr id="62" name="TextBox 61"/>
          <p:cNvSpPr txBox="1"/>
          <p:nvPr/>
        </p:nvSpPr>
        <p:spPr>
          <a:xfrm>
            <a:off x="3315991" y="2879592"/>
            <a:ext cx="2654894" cy="338554"/>
          </a:xfrm>
          <a:prstGeom prst="rect">
            <a:avLst/>
          </a:prstGeom>
          <a:solidFill>
            <a:schemeClr val="accent4"/>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sz="1600" dirty="0">
                <a:latin typeface="Gill Sans MT" pitchFamily="34" charset="0"/>
              </a:rPr>
              <a:t>Protocol and API connections</a:t>
            </a:r>
          </a:p>
        </p:txBody>
      </p:sp>
      <p:sp>
        <p:nvSpPr>
          <p:cNvPr id="28" name="Rectangle 27"/>
          <p:cNvSpPr/>
          <p:nvPr/>
        </p:nvSpPr>
        <p:spPr>
          <a:xfrm>
            <a:off x="2195530" y="1441514"/>
            <a:ext cx="4876800" cy="9906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GB" sz="1200" dirty="0">
              <a:solidFill>
                <a:schemeClr val="tx1">
                  <a:lumMod val="95000"/>
                  <a:lumOff val="5000"/>
                </a:schemeClr>
              </a:solidFill>
              <a:cs typeface="Tahoma" pitchFamily="34" charset="0"/>
            </a:endParaRPr>
          </a:p>
        </p:txBody>
      </p:sp>
      <p:sp>
        <p:nvSpPr>
          <p:cNvPr id="66" name="PPTShape_1"/>
          <p:cNvSpPr>
            <a:spLocks noChangeArrowheads="1"/>
          </p:cNvSpPr>
          <p:nvPr/>
        </p:nvSpPr>
        <p:spPr bwMode="auto">
          <a:xfrm>
            <a:off x="2352676" y="1584390"/>
            <a:ext cx="4572000" cy="685800"/>
          </a:xfrm>
          <a:prstGeom prst="rect">
            <a:avLst/>
          </a:prstGeom>
          <a:solidFill>
            <a:schemeClr val="accent6">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wrap="none" lIns="180000" rIns="180000" bIns="46800" anchor="ctr"/>
          <a:lstStyle/>
          <a:p>
            <a:pPr algn="ctr">
              <a:defRPr/>
            </a:pPr>
            <a:r>
              <a:rPr lang="en-GB" sz="2000" kern="0" dirty="0">
                <a:solidFill>
                  <a:sysClr val="window" lastClr="FFFFFF"/>
                </a:solidFill>
                <a:latin typeface="Gill Sans MT" pitchFamily="34" charset="0"/>
                <a:cs typeface="Tahoma" pitchFamily="34" charset="0"/>
              </a:rPr>
              <a:t>Client layer</a:t>
            </a:r>
            <a:endParaRPr lang="en-US" sz="2000" kern="0" dirty="0">
              <a:solidFill>
                <a:sysClr val="window" lastClr="FFFFFF"/>
              </a:solidFill>
              <a:latin typeface="Gill Sans MT" pitchFamily="34" charset="0"/>
              <a:cs typeface="Tahoma" pitchFamily="34" charset="0"/>
            </a:endParaRPr>
          </a:p>
        </p:txBody>
      </p:sp>
      <p:cxnSp>
        <p:nvCxnSpPr>
          <p:cNvPr id="71" name="Straight Arrow Connector 70"/>
          <p:cNvCxnSpPr/>
          <p:nvPr/>
        </p:nvCxnSpPr>
        <p:spPr>
          <a:xfrm rot="5400000">
            <a:off x="4344194" y="2640880"/>
            <a:ext cx="457200" cy="1588"/>
          </a:xfrm>
          <a:prstGeom prst="straightConnector1">
            <a:avLst/>
          </a:prstGeom>
          <a:noFill/>
          <a:ln w="38100" cap="flat" cmpd="sng" algn="ctr">
            <a:solidFill>
              <a:schemeClr val="accent4"/>
            </a:solidFill>
            <a:prstDash val="solid"/>
            <a:headEnd type="arrow"/>
            <a:tailEnd type="arrow"/>
          </a:ln>
          <a:effectLst>
            <a:outerShdw blurRad="40000" dist="23000" dir="5400000" rotWithShape="0">
              <a:srgbClr val="000000">
                <a:alpha val="35000"/>
              </a:srgbClr>
            </a:outerShdw>
          </a:effectLst>
        </p:spPr>
      </p:cxnSp>
      <p:pic>
        <p:nvPicPr>
          <p:cNvPr id="61" name="PPTShape_0" descr="C:\Documents and Settings\carlosm\My Documents\My Pictures\Microsoft Clip Organizer\j0435242.png"/>
          <p:cNvPicPr>
            <a:picLocks noChangeAspect="1" noChangeArrowheads="1"/>
          </p:cNvPicPr>
          <p:nvPr>
            <p:custDataLst>
              <p:tags r:id="rId6"/>
            </p:custDataLst>
          </p:nvPr>
        </p:nvPicPr>
        <p:blipFill>
          <a:blip r:embed="rId17" cstate="print"/>
          <a:srcRect/>
          <a:stretch>
            <a:fillRect/>
          </a:stretch>
        </p:blipFill>
        <p:spPr bwMode="auto">
          <a:xfrm flipH="1">
            <a:off x="6643702" y="5679250"/>
            <a:ext cx="857256" cy="1574989"/>
          </a:xfrm>
          <a:prstGeom prst="rect">
            <a:avLst/>
          </a:prstGeom>
          <a:noFill/>
        </p:spPr>
      </p:pic>
      <p:pic>
        <p:nvPicPr>
          <p:cNvPr id="60" name="Picture 2" descr="C:\Documents and Settings\carlosm\My Documents\My Pictures\Microsoft Clip Organizer\j0435242.png"/>
          <p:cNvPicPr>
            <a:picLocks noChangeAspect="1" noChangeArrowheads="1"/>
          </p:cNvPicPr>
          <p:nvPr>
            <p:custDataLst>
              <p:tags r:id="rId7"/>
            </p:custDataLst>
          </p:nvPr>
        </p:nvPicPr>
        <p:blipFill>
          <a:blip r:embed="rId17" cstate="print"/>
          <a:srcRect/>
          <a:stretch>
            <a:fillRect/>
          </a:stretch>
        </p:blipFill>
        <p:spPr bwMode="auto">
          <a:xfrm flipH="1">
            <a:off x="1643042" y="3295549"/>
            <a:ext cx="857256" cy="1574989"/>
          </a:xfrm>
          <a:prstGeom prst="rect">
            <a:avLst/>
          </a:prstGeom>
          <a:noFill/>
        </p:spPr>
      </p:pic>
      <p:pic>
        <p:nvPicPr>
          <p:cNvPr id="73" name="PPTShape_2" descr="C:\Documents and Settings\carlosm\My Documents\My Pictures\Microsoft Clip Organizer\j0435242.png"/>
          <p:cNvPicPr>
            <a:picLocks noChangeAspect="1" noChangeArrowheads="1"/>
          </p:cNvPicPr>
          <p:nvPr>
            <p:custDataLst>
              <p:tags r:id="rId8"/>
            </p:custDataLst>
          </p:nvPr>
        </p:nvPicPr>
        <p:blipFill>
          <a:blip r:embed="rId17" cstate="print"/>
          <a:srcRect/>
          <a:stretch>
            <a:fillRect/>
          </a:stretch>
        </p:blipFill>
        <p:spPr bwMode="auto">
          <a:xfrm flipH="1">
            <a:off x="6643702" y="1438161"/>
            <a:ext cx="857256" cy="1574989"/>
          </a:xfrm>
          <a:prstGeom prst="rect">
            <a:avLst/>
          </a:prstGeom>
          <a:noFill/>
        </p:spPr>
      </p:pic>
      <p:pic>
        <p:nvPicPr>
          <p:cNvPr id="26" name="PPTShape_3" descr="C:\Users\simon\Desktop\Logos\Alfresco Flower Device 150ppi RGB.png"/>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2424805" y="116632"/>
            <a:ext cx="1102459" cy="10255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PTShape_4" descr="\\vmware-host\Shared Folders\funonline\01 Introduction\02 Slides\01 Alfresco.png"/>
          <p:cNvPicPr>
            <a:picLocks noChangeAspect="1" noChangeArrowheads="1"/>
          </p:cNvPicPr>
          <p:nvPr>
            <p:custDataLst>
              <p:tags r:id="rId10"/>
            </p:custDataLst>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3504661" y="138974"/>
            <a:ext cx="3456384" cy="994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8252098"/>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500"/>
                                        <p:tgtEl>
                                          <p:spTgt spid="71"/>
                                        </p:tgtEl>
                                      </p:cBhvr>
                                    </p:animEffect>
                                  </p:childTnLst>
                                </p:cTn>
                              </p:par>
                              <p:par>
                                <p:cTn id="49" presetID="10"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0" presetClass="entr" presetSubtype="0"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nodeType="withEffect">
                                  <p:stCondLst>
                                    <p:cond delay="0"/>
                                  </p:stCondLst>
                                  <p:childTnLst>
                                    <p:set>
                                      <p:cBhvr>
                                        <p:cTn id="59" dur="1" fill="hold">
                                          <p:stCondLst>
                                            <p:cond delay="0"/>
                                          </p:stCondLst>
                                        </p:cTn>
                                        <p:tgtEl>
                                          <p:spTgt spid="12291"/>
                                        </p:tgtEl>
                                        <p:attrNameLst>
                                          <p:attrName>style.visibility</p:attrName>
                                        </p:attrNameLst>
                                      </p:cBhvr>
                                      <p:to>
                                        <p:strVal val="visible"/>
                                      </p:to>
                                    </p:set>
                                    <p:animEffect transition="in" filter="fade">
                                      <p:cBhvr>
                                        <p:cTn id="60" dur="500"/>
                                        <p:tgtEl>
                                          <p:spTgt spid="12291"/>
                                        </p:tgtEl>
                                      </p:cBhvr>
                                    </p:animEffec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3" grpId="0" animBg="1"/>
      <p:bldP spid="64" grpId="0" animBg="1"/>
      <p:bldP spid="65" grpId="0" animBg="1"/>
      <p:bldP spid="62" grpId="0" animBg="1"/>
      <p:bldP spid="6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5120"/>
  <p:tag name="ENGAGE_INTERACTION_TITLE_1" val="Stairstep"/>
  <p:tag name="ENGAGE_INTERACTION_FILENAME_1" val="C:\Users\simon\Desktop\saonline - Simon\02 Architecture\03 Engage Items\05 Server startup.intr"/>
  <p:tag name="ENGAGE_INTERACTION_PAUSE_1" val="1"/>
  <p:tag name="ENGAGE_INTERACTION_ID_1" val="a0765"/>
  <p:tag name="ENGAGE_INTERACTION_TABNAME_1" val="STAIRSTEP"/>
  <p:tag name="ENGAGE_LAST_MODIFY_DATE_1" val="40316.5690277778"/>
  <p:tag name="PRESENTER_PREVIEW_END" val="10"/>
  <p:tag name="ARTICULATE_PROJECT_CHECK" val="0"/>
  <p:tag name="ARTICULATE_REFERENCE_TYPE_2" val="1"/>
  <p:tag name="ARTICULATE_REFERENCE_TITLE_2" val="JMX Remote - Linux add to alfresco.sh"/>
  <p:tag name="ARTICULATE_REFERENCE_2" val="C:\Users\simon\Desktop\00 Master\attachments\JMX Remote - Linux add to alfresco.sh.txt"/>
  <p:tag name="ARTICULATE_REFERENCE_TYPE_3" val="1"/>
  <p:tag name="ARTICULATE_REFERENCE_TITLE_3" val="JMX Remote - Linux add to alfresco-global.properties"/>
  <p:tag name="ARTICULATE_REFERENCE_3" val="C:\Users\simon\Desktop\00 Master\attachments\JMX Remote - Linux add to Alfresco global properties.txt"/>
  <p:tag name="ARTICULATE_REFERENCE_COUNT" val="1"/>
  <p:tag name="ARTICULATE_REFERENCE_TYPE_1" val="0"/>
  <p:tag name="ARTICULATE_AUDIO_TEMP" val="C:\Users\simon\AppData\Local\Temp\articulate\presenter\ae\audio\20120717145514\"/>
  <p:tag name="PRESENTATION_PLAYLIST_COUNT" val="0"/>
  <p:tag name="PRESENTATION_PRESENTER_SLIDE_LEVEL" val="0"/>
  <p:tag name="PUBLISH_TITLE" val="Alfresco Elements"/>
  <p:tag name="ARTICULATE_PUBLISH_PATH" val="C:\Users\simon\Desktop"/>
  <p:tag name="ARTICULATE_LOGO" val="Alfresco Enterprise 4.png"/>
  <p:tag name="ARTICULATE_PRESENTER" val="(None selected)"/>
  <p:tag name="ARTICULATE_PRESENTER_GUID" val="9869030842"/>
  <p:tag name="ARTICULATE_LMS" val="0"/>
  <p:tag name="ARTICULATE_TEMPLATE" val="Articulate full for courses"/>
  <p:tag name="ARTICULATE_TEMPLATE_GUID" val="f6ca4abf-3561-4221-9a15-3e6d1c016dbf"/>
  <p:tag name="LMS_PUBLISH" val="No"/>
  <p:tag name="PRESENTER_PREVIEW_MODE" val="0"/>
  <p:tag name="PRESENTER_PREVIEW_START" val="1"/>
  <p:tag name="PLAYERLOGOHEIGHT" val="71"/>
  <p:tag name="PLAYERLOGOWIDTH" val="451"/>
  <p:tag name="LAUNCHINNEWWINDOW" val="0"/>
  <p:tag name="LASTPUBLISHED" val="C:\Users\simon\Desktop\Alfresco Elements\player.html"/>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Introduction"/>
  <p:tag name="AUDIO_IMPORT" val="\\vmware-host\Shared Folders\PC Shared Folder\v4 - saonline\02 Architecture and technology\01 Audio\AF AT slide 4.mp3"/>
  <p:tag name="AUDIO_ID" val="740"/>
  <p:tag name="ELAPSEDTIME" val="27.423"/>
  <p:tag name="ARTICULATE_SLIDE_GUID" val="8bb1670d-4a87-4f78-9b0d-287314ba0740"/>
  <p:tag name="TIMELINE" val="0.4/2.2/5.0/8.3/15.4/16.7/17.9/19.1/20.8"/>
  <p:tag name="ANNOTATION_COUNT" val="0"/>
  <p:tag name="ARTICULATE_SLIDE_PAUSE" val="0"/>
  <p:tag name="ARTICULATE_NAV_LEVEL" val="2"/>
  <p:tag name="ARTICULATE_HIDE_SLIDE" val="1"/>
  <p:tag name="ARTICULATE_PLAYLIST_ID" val="-1"/>
  <p:tag name="ARTICULATE_LOCK_SLIDE" val="0"/>
  <p:tag name="ARTICULATE_SLIDE_NAV" val="4"/>
</p:tagLst>
</file>

<file path=ppt/tags/tag100.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5" val="8226"/>
  <p:tag name="BULLET_6" val="8226"/>
  <p:tag name="BULLET_7" val="8226"/>
  <p:tag name="BULLET_8" val="8226"/>
  <p:tag name="BULLET_9" val="8226"/>
  <p:tag name="BULLET_10" val="8226"/>
  <p:tag name="BULLET_11" val="8226"/>
  <p:tag name="BULLET_2" val="8226"/>
  <p:tag name="BULLET_1" val="8226"/>
  <p:tag name="MARGIN_1" val="0"/>
  <p:tag name="MARGIN_2" val="36"/>
  <p:tag name="MARGIN_3" val="72"/>
  <p:tag name="MARGIN_4" val="108"/>
  <p:tag name="MARGIN_5" val="144"/>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56047010-972a-4337-93dc-b04614e90282"/>
  <p:tag name="ARTICULATE_TITLE_TAG" val="Repository layer"/>
  <p:tag name="AUDIO_IMPORT" val="\\vmware-host\Shared Folders\PC Shared Folder\v4 - saonline\02 Architecture and technology\01 Audio\AF AT slide 12.mp3"/>
  <p:tag name="AUDIO_ID" val="379"/>
  <p:tag name="ELAPSEDTIME" val="36.357"/>
  <p:tag name="TIMELINE" val="4.4/13.1/14.3/15.1/16.0"/>
  <p:tag name="ANNOTATION_COUNT" val="0"/>
  <p:tag name="ARTICULATE_SLIDE_PAUSE" val="0"/>
  <p:tag name="ARTICULATE_NAV_LEVEL" val="2"/>
  <p:tag name="ARTICULATE_PLAYLIST_ID" val="-1"/>
  <p:tag name="ARTICULATE_LOCK_SLIDE" val="0"/>
  <p:tag name="ARTICULATE_SLIDE_NAV" val="12"/>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0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5.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8" val="8226"/>
  <p:tag name="BULLET_9" val="8226"/>
  <p:tag name="BULLET_10" val="8226"/>
  <p:tag name="BULLET_11"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f5dd35cd-2b5e-49cd-9223-b2a07a73ae8f"/>
  <p:tag name="ARTICULATE_TITLE_TAG" val="Content objects"/>
  <p:tag name="AUDIO_IMPORT" val="\\vmware-host\Shared Folders\PC Shared Folder\v4 - saonline\02 Architecture and technology\01 Audio\AF AT slide 13.mp3"/>
  <p:tag name="AUDIO_ID" val="380"/>
  <p:tag name="ELAPSEDTIME" val="32.726"/>
  <p:tag name="ANNOTATION_COUNT" val="0"/>
  <p:tag name="TIMELINE" val="5.90/24.10"/>
  <p:tag name="ARTICULATE_SLIDE_PAUSE" val="0"/>
  <p:tag name="ARTICULATE_NAV_LEVEL" val="2"/>
  <p:tag name="ARTICULATE_PLAYLIST_ID" val="-1"/>
  <p:tag name="ARTICULATE_LOCK_SLIDE" val="0"/>
  <p:tag name="ARTICULATE_SLIDE_NAV" val="13"/>
</p:tagLst>
</file>

<file path=ppt/tags/tag10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X8VaehKn_files\slide0001_image001.png"/>
</p:tagLst>
</file>

<file path=ppt/tags/tag111.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RTICULATE_TITLE_TAG" val="Content objects"/>
  <p:tag name="AUDIO_IMPORT" val="\\vmware-host\Shared Folders\PC Shared Folder\v4 - saonline\02 Architecture and technology\01 Audio\AF AT slide 14.mp3"/>
  <p:tag name="AUDIO_ID" val="743"/>
  <p:tag name="ELAPSEDTIME" val="40.276"/>
  <p:tag name="ANNOTATION_COUNT" val="0"/>
  <p:tag name="TIMELINE" val="3.91/6.20/7.50/8.20/17.20/35.60"/>
  <p:tag name="ARTICULATE_SLIDE_GUID" val="f5dd35cd-2b5e-49cd-9223-b2a07a730743"/>
  <p:tag name="ARTICULATE_SLIDE_PAUSE" val="0"/>
  <p:tag name="ARTICULATE_NAV_LEVEL" val="2"/>
  <p:tag name="ARTICULATE_HIDE_SLIDE" val="1"/>
  <p:tag name="ARTICULATE_PLAYLIST_ID" val="-1"/>
  <p:tag name="ARTICULATE_LOCK_SLIDE" val="0"/>
  <p:tag name="ARTICULATE_SLIDE_NAV" val="14"/>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xZBdFcKR_files\slide0001_image001.png"/>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18.xml><?xml version="1.0" encoding="utf-8"?>
<p:tagLst xmlns:a="http://schemas.openxmlformats.org/drawingml/2006/main" xmlns:r="http://schemas.openxmlformats.org/officeDocument/2006/relationships" xmlns:p="http://schemas.openxmlformats.org/presentationml/2006/main">
  <p:tag name="ARTICULATE_SLIDE_GUID" val="6644305c-085c-43c6-a3f6-c0f0ce5a47ac"/>
  <p:tag name="ARTICULATE_TITLE_TAG" val="High level architecture"/>
  <p:tag name="ANNOTATION_TYPE_13" val="2"/>
  <p:tag name="ANNOTATION_START_13" val="21.4"/>
  <p:tag name="ANNOTATION_END_13" val="21.4"/>
  <p:tag name="ANNOTATION_TOP_13" val="-24.6"/>
  <p:tag name="ANNOTATION_LEFT_13" val="-24.7"/>
  <p:tag name="ANNOTATION_WIDTH_13" val="625.4"/>
  <p:tag name="ANNOTATION_HEIGHT_13" val="481.3"/>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4"/>
  <p:tag name="ANNOTATION_END_14" val="23.1"/>
  <p:tag name="ANNOTATION_TOP_14" val="216.7"/>
  <p:tag name="ANNOTATION_LEFT_14" val="328.0"/>
  <p:tag name="ANNOTATION_WIDTH_14" val="156.1"/>
  <p:tag name="ANNOTATION_HEIGHT_14" val="186.2"/>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1"/>
  <p:tag name="ANNOTATION_TOP_15" val="-24.6"/>
  <p:tag name="ANNOTATION_LEFT_15" val="-24.7"/>
  <p:tag name="ANNOTATION_WIDTH_15" val="625.4"/>
  <p:tag name="ANNOTATION_HEIGHT_15" val="481.3"/>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2" val="2"/>
  <p:tag name="ANNOTATION_START_12" val="23.2"/>
  <p:tag name="ANNOTATION_TOP_12" val="-24.6"/>
  <p:tag name="ANNOTATION_LEFT_12" val="-24.7"/>
  <p:tag name="ANNOTATION_WIDTH_12" val="625.4"/>
  <p:tag name="ANNOTATION_HEIGHT_12" val="481.3"/>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1" val="2"/>
  <p:tag name="ANNOTATION_START_11" val="13.0"/>
  <p:tag name="ANNOTATION_TOP_11" val="7.2"/>
  <p:tag name="ANNOTATION_LEFT_11" val="146.2"/>
  <p:tag name="ANNOTATION_WIDTH_11" val="115.1"/>
  <p:tag name="ANNOTATION_HEIGHT_11" val="103.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 val="2"/>
  <p:tag name="ANNOTATION_START_1" val="11.6"/>
  <p:tag name="ANNOTATION_END_1" val="11.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1.6"/>
  <p:tag name="ANNOTATION_END_2" val="13.4"/>
  <p:tag name="ANNOTATION_TOP_2" val="7.8"/>
  <p:tag name="ANNOTATION_LEFT_2" val="7.2"/>
  <p:tag name="ANNOTATION_WIDTH_2" val="136.7"/>
  <p:tag name="ANNOTATION_HEIGHT_2" val="103.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3.4"/>
  <p:tag name="ANNOTATION_END_3" val="13.4"/>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3.4"/>
  <p:tag name="ANNOTATION_END_4" val="15.2"/>
  <p:tag name="ANNOTATION_TOP_4" val="5.4"/>
  <p:tag name="ANNOTATION_LEFT_4" val="276.3"/>
  <p:tag name="ANNOTATION_WIDTH_4" val="76.7"/>
  <p:tag name="ANNOTATION_HEIGHT_4" val="104.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5.2"/>
  <p:tag name="ANNOTATION_END_5" val="15.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5.2"/>
  <p:tag name="ANNOTATION_END_6" val="18.3"/>
  <p:tag name="ANNOTATION_TOP_6" val="4.8"/>
  <p:tag name="ANNOTATION_LEFT_6" val="148.0"/>
  <p:tag name="ANNOTATION_WIDTH_6" val="115.1"/>
  <p:tag name="ANNOTATION_HEIGHT_6" val="108.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8.3"/>
  <p:tag name="ANNOTATION_END_7" val="20.4"/>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0.4"/>
  <p:tag name="ANNOTATION_END_8" val="20.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0.4"/>
  <p:tag name="ANNOTATION_END_9" val="23.0"/>
  <p:tag name="ANNOTATION_TOP_9" val="6.6"/>
  <p:tag name="ANNOTATION_LEFT_9" val="478.9"/>
  <p:tag name="ANNOTATION_WIDTH_9" val="91.7"/>
  <p:tag name="ANNOTATION_HEIGHT_9" val="104.0"/>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23.0"/>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UDIO_IMPORT" val="\\vmware-host\Shared Folders\PC Shared Folder\v4 - saonline\02 Architecture and technology\01 Audio\AF AT slide 15.mp3"/>
  <p:tag name="AUDIO_ID" val="745"/>
  <p:tag name="ELAPSEDTIME" val="33.066"/>
  <p:tag name="ANNOTATION_COUNT" val="0"/>
  <p:tag name="TIMELINE" val="1.30/2.00/2.90/3.70/4.60/5.50/6.70/7.60/10.80/12.00/12.50/23.20"/>
  <p:tag name="ARTICULATE_SLIDE_PAUSE" val="0"/>
  <p:tag name="ARTICULATE_NAV_LEVEL" val="2"/>
  <p:tag name="ARTICULATE_PLAYLIST_ID" val="-1"/>
  <p:tag name="ARTICULATE_LOCK_SLIDE" val="0"/>
  <p:tag name="ARTICULATE_SLIDE_NAV" val="15"/>
</p:tagLst>
</file>

<file path=ppt/tags/tag1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Si4cKbIZ_files\slide0001_image001.png"/>
</p:tagLst>
</file>

<file path=ppt/tags/tag1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BFfE1OUK_files\slide0001_image001.png"/>
</p:tagLst>
</file>

<file path=ppt/tags/tag1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eSlIIkXN_files\slide0001_image001.png"/>
</p:tagLst>
</file>

<file path=ppt/tags/tag124.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25.xml><?xml version="1.0" encoding="utf-8"?>
<p:tagLst xmlns:a="http://schemas.openxmlformats.org/drawingml/2006/main" xmlns:r="http://schemas.openxmlformats.org/officeDocument/2006/relationships" xmlns:p="http://schemas.openxmlformats.org/presentationml/2006/main">
  <p:tag name="ARTICULATE_SLIDE_GUID" val="97df9ca3-91b2-4621-8b6f-6c23d543bc4b"/>
  <p:tag name="ANNOTATION_COUNT" val="0"/>
  <p:tag name="AUDIO_ID" val="386"/>
  <p:tag name="ELAPSEDTIME" val="6.291"/>
  <p:tag name="ARTICULATE_TITLE_TAG" val="Demo - Alfresco server startup"/>
  <p:tag name="ARTICULATE_SLIDE_PAUSE" val="0"/>
  <p:tag name="ARTICULATE_NAV_LEVEL" val="2"/>
  <p:tag name="ARTICULATE_HIDE_SLIDE" val="0"/>
  <p:tag name="ARTICULATE_PLAYLIST_ID" val="-1"/>
  <p:tag name="ARTICULATE_LOCK_SLIDE" val="0"/>
  <p:tag name="ARTICULATE_SLIDE_NAV" val="18"/>
</p:tagLst>
</file>

<file path=ppt/tags/tag1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21" val="8226"/>
  <p:tag name="BULLET_22" val="8226"/>
  <p:tag name="BULLET_23" val="8226"/>
  <p:tag name="BULLET_24" val="8226"/>
  <p:tag name="BULLET_25" val="8226"/>
  <p:tag name="BULLET_26" val="8226"/>
  <p:tag name="BULLET_27" val="8226"/>
  <p:tag name="MARGIN_1" val="0"/>
  <p:tag name="MARGIN_2" val="36"/>
  <p:tag name="MARGIN_3" val="72"/>
  <p:tag name="MARGIN_4" val="108"/>
  <p:tag name="MARGIN_5" val="144"/>
  <p:tag name="FONT_SIZE" val="12"/>
</p:tagLst>
</file>

<file path=ppt/tags/tag127.xml><?xml version="1.0" encoding="utf-8"?>
<p:tagLst xmlns:a="http://schemas.openxmlformats.org/drawingml/2006/main" xmlns:r="http://schemas.openxmlformats.org/officeDocument/2006/relationships" xmlns:p="http://schemas.openxmlformats.org/presentationml/2006/main">
  <p:tag name="ARTICULATE_SLIDE_GUID" val="e7cfee69-f259-4bae-b80c-6b28ee05341b"/>
  <p:tag name="ARTICULATE_TITLE_TAG" val="Architectural decisions"/>
  <p:tag name="AUDIO_IMPORT" val="\\vmware-host\Shared Folders\PC Shared Folder\v4 - saonline\02 Architecture and technology\01 Audio\AF AT slide 19.mp3"/>
  <p:tag name="AUDIO_ID" val="387"/>
  <p:tag name="ELAPSEDTIME" val="32.413"/>
  <p:tag name="ANNOTATION_COUNT" val="0"/>
  <p:tag name="TIMELINE" val="3.30/9.80/10.90"/>
  <p:tag name="ARTICULATE_SLIDE_PAUSE" val="0"/>
  <p:tag name="ARTICULATE_NAV_LEVEL" val="2"/>
  <p:tag name="ARTICULATE_HIDE_SLIDE" val="0"/>
  <p:tag name="ARTICULATE_PLAYLIST_ID" val="-1"/>
  <p:tag name="ARTICULATE_LOCK_SLIDE" val="0"/>
  <p:tag name="ARTICULATE_SLIDE_NAV" val="19"/>
</p:tagLst>
</file>

<file path=ppt/tags/tag1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5VAMUPSo_files\slide0001_image001.png"/>
</p:tagLst>
</file>

<file path=ppt/tags/tag1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TIY79mnV_files\slide0001_image001.png"/>
</p:tagLst>
</file>

<file path=ppt/tags/tag1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uHIHw92C_files\slide0001_image001.png"/>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g5xbbk1Y_files\slide0001_image001.png"/>
</p:tagLst>
</file>

<file path=ppt/tags/tag1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ggwtXylY_files\slide0001_image001.png"/>
</p:tagLst>
</file>

<file path=ppt/tags/tag1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72"/>
  <p:tag name="MARGIN_4" val="108"/>
  <p:tag name="MARGIN_5" val="144"/>
  <p:tag name="FONT_SIZE" val="12"/>
</p:tagLst>
</file>

<file path=ppt/tags/tag136.xml><?xml version="1.0" encoding="utf-8"?>
<p:tagLst xmlns:a="http://schemas.openxmlformats.org/drawingml/2006/main" xmlns:r="http://schemas.openxmlformats.org/officeDocument/2006/relationships" xmlns:p="http://schemas.openxmlformats.org/presentationml/2006/main">
  <p:tag name="ARTICULATE_TITLE_TAG" val="Architecture deployment"/>
  <p:tag name="ARTICULATE_SLIDE_GUID" val="cc2aa8a8-5e50-48ad-aef0-f01db67abd15"/>
  <p:tag name="AUDIO_IMPORT" val="\\vmware-host\Shared Folders\PC Shared Folder\v4 - saonline\02 Architecture and technology\01 Audio\AF AT slide 20.mp3"/>
  <p:tag name="AUDIO_ID" val="388"/>
  <p:tag name="ELAPSEDTIME" val="142.258"/>
  <p:tag name="ANNOTATION_COUNT" val="0"/>
  <p:tag name="TIMELINE" val="6.70/11.10/12.00/13.80/50.10/51.20/53.60/71.20/71.90/72.90/74.20/98.50/99.40/103.80/105.00/106.70/107.60/108.90/110.50/112.50/117.70/124.70/126.00/131.20"/>
  <p:tag name="ARTICULATE_SLIDE_PAUSE" val="0"/>
  <p:tag name="ARTICULATE_NAV_LEVEL" val="2"/>
  <p:tag name="ARTICULATE_PLAYLIST_ID" val="-1"/>
  <p:tag name="ARTICULATE_LOCK_SLIDE" val="0"/>
  <p:tag name="ARTICULATE_SLIDE_NAV" val="20"/>
</p:tagLst>
</file>

<file path=ppt/tags/tag1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1kvqRQKY_files\slide0001_image001.png"/>
</p:tagLst>
</file>

<file path=ppt/tags/tag13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wqgukWU8_files\slide0001_image001.png"/>
</p:tagLst>
</file>

<file path=ppt/tags/tag1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NpIul1zE_files\slide0001_image001.pn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PArkOuj9_files\slide0001_image001.png"/>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pTGRAOw_files\slide0001_image001.png"/>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COyPW63j_files\slide0001_image001.png"/>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9C0Qctu2_files\slide0001_image001.png"/>
</p:tagLst>
</file>

<file path=ppt/tags/tag1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qgOGcsYn_files\slide0001_image001.png"/>
</p:tagLst>
</file>

<file path=ppt/tags/tag1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yWj8nTtv_files\slide0001_image001.png"/>
</p:tagLst>
</file>

<file path=ppt/tags/tag14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eWnFIN8f_files\slide0001_image001.png"/>
</p:tagLst>
</file>

<file path=ppt/tags/tag1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nRNAQPA1_files\slide0001_image001.gif"/>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1"/>
</p:tagLst>
</file>

<file path=ppt/tags/tag151.xml><?xml version="1.0" encoding="utf-8"?>
<p:tagLst xmlns:a="http://schemas.openxmlformats.org/drawingml/2006/main" xmlns:r="http://schemas.openxmlformats.org/officeDocument/2006/relationships" xmlns:p="http://schemas.openxmlformats.org/presentationml/2006/main">
  <p:tag name="AUDIO_IMPORT" val="\\vmware-host\Shared Folders\PC Shared Folder\v4 - saonline\02 Architecture and technology\01 Audio\AF AT slide 21.mp3"/>
  <p:tag name="ELAPSEDTIME" val="87.218"/>
  <p:tag name="ANNOTATION_COUNT" val="0"/>
  <p:tag name="TIMELINE" val="8.10/13.30/19.80/23.20/26.60/27.40/33.80/34.90/36.60/38.70/44.60/45.80/58.90/73.70/75.20/77.30/78.10/81.50"/>
  <p:tag name="ARTICULATE_TITLE_TAG" val="Solr"/>
  <p:tag name="ARTICULATE_SLIDE_GUID" val="cc2aa8a8-5e50-48ad-aef0-f01db67a0747"/>
  <p:tag name="ARTICULATE_SLIDE_PAUSE" val="0"/>
  <p:tag name="ARTICULATE_NAV_LEVEL" val="2"/>
  <p:tag name="ARTICULATE_PLAYLIST_ID" val="-1"/>
  <p:tag name="ARTICULATE_LOCK_SLIDE" val="0"/>
  <p:tag name="ARTICULATE_SLIDE_NAV" val="21"/>
  <p:tag name="AUDIO_ID" val="507"/>
</p:tagLst>
</file>

<file path=ppt/tags/tag1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otzsB5oU_files\slide0001_image001.jpg"/>
</p:tagLst>
</file>

<file path=ppt/tags/tag1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Y3uTqCfm_files\slide0001_image001.png"/>
</p:tagLst>
</file>

<file path=ppt/tags/tag1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0Tv99l3s_files\slide0001_image001.png"/>
</p:tagLst>
</file>

<file path=ppt/tags/tag1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V33K8SDw_files\slide0001_image001.png"/>
</p:tagLst>
</file>

<file path=ppt/tags/tag1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zv2N08n5_files\slide0001_image001.png"/>
</p:tagLst>
</file>

<file path=ppt/tags/tag1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aGz14Qzs_files\slide0001_image001.png"/>
</p:tagLst>
</file>

<file path=ppt/tags/tag16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pEIVAxAw_files\slide0001_image001.png"/>
</p:tagLst>
</file>

<file path=ppt/tags/tag164.xml><?xml version="1.0" encoding="utf-8"?>
<p:tagLst xmlns:a="http://schemas.openxmlformats.org/drawingml/2006/main" xmlns:r="http://schemas.openxmlformats.org/officeDocument/2006/relationships" xmlns:p="http://schemas.openxmlformats.org/presentationml/2006/main">
  <p:tag name="BULLET_10" val="8226"/>
  <p:tag name="BULLET_11" val="8226"/>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1"/>
</p:tagLst>
</file>

<file path=ppt/tags/tag165.xml><?xml version="1.0" encoding="utf-8"?>
<p:tagLst xmlns:a="http://schemas.openxmlformats.org/drawingml/2006/main" xmlns:r="http://schemas.openxmlformats.org/officeDocument/2006/relationships" xmlns:p="http://schemas.openxmlformats.org/presentationml/2006/main">
  <p:tag name="ARTICULATE_SLIDE_GUID" val="b08cc42f-a9bb-4648-a4a8-1b6d34634f44"/>
  <p:tag name="ARTICULATE_TITLE_TAG" val="Subsystems"/>
  <p:tag name="AUDIO_IMPORT" val="\\vmware-host\Shared Folders\PC Shared Folder\v4 - saonline\02 Architecture and technology\01 Audio\AF AT slide 22.mp3"/>
  <p:tag name="AUDIO_ID" val="389"/>
  <p:tag name="ELAPSEDTIME" val="88.628"/>
  <p:tag name="ANNOTATION_COUNT" val="0"/>
  <p:tag name="TIMELINE" val="4.80/10.00/11.00/11.80/12.70/13.60/22.20/27.60/28.70/29.60/33.70/35.20/56.80/58.40/62.50/70.60/76.90/80.30/81.20"/>
  <p:tag name="ARTICULATE_SLIDE_PAUSE" val="0"/>
  <p:tag name="ARTICULATE_NAV_LEVEL" val="2"/>
  <p:tag name="ARTICULATE_PLAYLIST_ID" val="-1"/>
  <p:tag name="ARTICULATE_LOCK_SLIDE" val="0"/>
  <p:tag name="ARTICULATE_SLIDE_NAV" val="22"/>
</p:tagLst>
</file>

<file path=ppt/tags/tag1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ErSdo9fx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BULLET_8" val="8226"/>
  <p:tag name="BULLET_6" val="8226"/>
  <p:tag name="BULLET_7"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2"/>
</p:tagLst>
</file>

<file path=ppt/tags/tag172.xml><?xml version="1.0" encoding="utf-8"?>
<p:tagLst xmlns:a="http://schemas.openxmlformats.org/drawingml/2006/main" xmlns:r="http://schemas.openxmlformats.org/officeDocument/2006/relationships" xmlns:p="http://schemas.openxmlformats.org/presentationml/2006/main">
  <p:tag name="ARTICULATE_SLIDE_GUID" val="b08cc42f-a9bb-4648-a4a8-1b6d34634f44"/>
  <p:tag name="ANNOTATION_COUNT" val="0"/>
  <p:tag name="ELAPSEDTIME" val="73.479"/>
  <p:tag name="TIMELINE" val="2.40/8.40/19.40/21.50/22.20/22.70/23.50/24.10/24.80/30.50/32.20/46.30/59.40/64.20"/>
  <p:tag name="ARTICULATE_SLIDE_NAV" val="20"/>
  <p:tag name="AUDIO_ID" val="748"/>
  <p:tag name="ARTICULATE_TITLE_TAG" val="File structure"/>
  <p:tag name="ARTICULATE_SLIDE_PAUSE" val="0"/>
  <p:tag name="ARTICULATE_NAV_LEVEL" val="2"/>
  <p:tag name="ARTICULATE_PLAYLIST_ID" val="-1"/>
  <p:tag name="ARTICULATE_LOCK_SLIDE" val="0"/>
</p:tagLst>
</file>

<file path=ppt/tags/tag17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TITLE_TAG" val="Introduction"/>
  <p:tag name="AUDIO_IMPORT" val="\\vmware-host\Shared Folders\PC Shared Folder\v4 - saonline\02 Architecture and technology\01 Audio\AF AT slide 4.mp3"/>
  <p:tag name="AUDIO_ID" val="740"/>
  <p:tag name="ELAPSEDTIME" val="27.423"/>
  <p:tag name="ARTICULATE_SLIDE_GUID" val="8bb1670d-4a87-4f78-9b0d-287314ba0740"/>
  <p:tag name="TIMELINE" val="0.4/2.2/5.0/8.3/15.4/16.7/17.9/19.1/20.8"/>
  <p:tag name="ANNOTATION_COUNT" val="0"/>
  <p:tag name="ARTICULATE_SLIDE_PAUSE" val="0"/>
  <p:tag name="ARTICULATE_NAV_LEVEL" val="2"/>
  <p:tag name="ARTICULATE_HIDE_SLIDE" val="1"/>
  <p:tag name="ARTICULATE_PLAYLIST_ID" val="-1"/>
  <p:tag name="ARTICULATE_LOCK_SLIDE" val="0"/>
  <p:tag name="ARTICULATE_SLIDE_NAV" val="4"/>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TITLE_TAG" val="Introduction"/>
  <p:tag name="ARTICULATE_SLIDE_GUID" val="8bb1670d-4a87-4f78-9b0d-287314ba0fe9"/>
  <p:tag name="AUDIO_IMPORT" val="\\vmware-host\Shared Folders\PC Shared Folder\v4 - saonline\02 Architecture and technology\01 Audio\AF AT slide 3.mp3"/>
  <p:tag name="AUDIO_ID" val="739"/>
  <p:tag name="ELAPSEDTIME" val="10.6"/>
  <p:tag name="ANNOTATION_COUNT" val="0"/>
  <p:tag name="TIMELINE" val="3.70/4.80/6.00"/>
  <p:tag name="ARTICULATE_SLIDE_PAUSE" val="0"/>
  <p:tag name="ARTICULATE_NAV_LEVEL" val="2"/>
  <p:tag name="ARTICULATE_PLAYLIST_ID" val="-1"/>
  <p:tag name="ARTICULATE_LOCK_SLIDE" val="0"/>
  <p:tag name="ARTICULATE_SLIDE_NAV" val="3"/>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V33K8SDw_files\slide0001_image001.png"/>
</p:tagLst>
</file>

<file path=ppt/tags/tag22.xml><?xml version="1.0" encoding="utf-8"?>
<p:tagLst xmlns:a="http://schemas.openxmlformats.org/drawingml/2006/main" xmlns:r="http://schemas.openxmlformats.org/officeDocument/2006/relationships" xmlns:p="http://schemas.openxmlformats.org/presentationml/2006/main">
  <p:tag name="BULLET_8" val="8226"/>
  <p:tag name="BULLET_6" val="8226"/>
  <p:tag name="BULLET_7"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TITLE_TAG" val="Introduction"/>
  <p:tag name="AUDIO_IMPORT" val="\\vmware-host\Shared Folders\PC Shared Folder\v4 - saonline\02 Architecture and technology\01 Audio\AF AT slide 4.mp3"/>
  <p:tag name="AUDIO_ID" val="740"/>
  <p:tag name="ELAPSEDTIME" val="27.423"/>
  <p:tag name="ARTICULATE_SLIDE_GUID" val="8bb1670d-4a87-4f78-9b0d-287314ba0740"/>
  <p:tag name="TIMELINE" val="0.4/2.2/5.0/8.3/15.4/16.7/17.9/19.1/20.8"/>
  <p:tag name="ANNOTATION_COUNT" val="0"/>
  <p:tag name="ARTICULATE_SLIDE_PAUSE" val="0"/>
  <p:tag name="ARTICULATE_NAV_LEVEL" val="2"/>
  <p:tag name="ARTICULATE_HIDE_SLIDE" val="1"/>
  <p:tag name="ARTICULATE_PLAYLIST_ID" val="-1"/>
  <p:tag name="ARTICULATE_LOCK_SLIDE" val="0"/>
  <p:tag name="ARTICULATE_SLIDE_NAV" val="4"/>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BULLET_8" val="8226"/>
  <p:tag name="BULLET_6" val="8226"/>
  <p:tag name="BULLET_7"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56047010-972a-4337-93dc-b04614e976d9"/>
  <p:tag name="ARTICULATE_TITLE_TAG" val="Architecture"/>
  <p:tag name="AUDIO_IMPORT" val="\\vmware-host\Shared Folders\PC Shared Folder\v4 - saonline\02 Architecture and technology\01 Audio\AF AT slide 5.mp3"/>
  <p:tag name="AUDIO_ID" val="372"/>
  <p:tag name="ELAPSEDTIME" val="34.868"/>
  <p:tag name="ANNOTATION_COUNT" val="0"/>
  <p:tag name="TIMELINE" val="3.20/4.50/5.80/16.60/24.50/30.70"/>
  <p:tag name="ARTICULATE_SLIDE_PAUSE" val="0"/>
  <p:tag name="ARTICULATE_NAV_LEVEL" val="2"/>
  <p:tag name="ARTICULATE_HIDE_SLIDE" val="0"/>
  <p:tag name="ARTICULATE_PLAYLIST_ID" val="-1"/>
  <p:tag name="ARTICULATE_LOCK_SLIDE" val="0"/>
  <p:tag name="ARTICULATE_SLIDE_NAV" val="5"/>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bVCMj40l_files\slide0001_image001.jpg"/>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AU28yhnp_files\slide0001_image001.png"/>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NUS1WM4d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ECSb4ySk_files\slide0001_image001.png"/>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jnsHmzMl_files\slide0001_image001.jpg"/>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ZcJ8e8oo_files\slide0001_image001.png"/>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PEinYDfO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0.xml><?xml version="1.0" encoding="utf-8"?>
<p:tagLst xmlns:a="http://schemas.openxmlformats.org/drawingml/2006/main" xmlns:r="http://schemas.openxmlformats.org/officeDocument/2006/relationships" xmlns:p="http://schemas.openxmlformats.org/presentationml/2006/main">
  <p:tag name="BULLET_5" val="8226"/>
  <p:tag name="BULLET_6" val="8226"/>
  <p:tag name="BULLET_7" val="8226"/>
  <p:tag name="BULLET_4" val="8226"/>
  <p:tag name="BULLET_1" val="8226"/>
  <p:tag name="BULLET_2" val="8226"/>
  <p:tag name="BULLET_3" val="8226"/>
  <p:tag name="MARGIN_1" val="0"/>
  <p:tag name="MARGIN_2" val="36"/>
  <p:tag name="MARGIN_3" val="72"/>
  <p:tag name="MARGIN_4" val="108"/>
  <p:tag name="MARGIN_5" val="144"/>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RTICULATE_TITLE_TAG" val="Architecture"/>
  <p:tag name="AUDIO_IMPORT" val="\\vmware-host\Shared Folders\PC Shared Folder\v4 - saonline\02 Architecture and technology\01 Audio\AF AT slide 6.mp3"/>
  <p:tag name="AUDIO_ID" val="741"/>
  <p:tag name="ELAPSEDTIME" val="50.542"/>
  <p:tag name="ANNOTATION_COUNT" val="0"/>
  <p:tag name="TIMELINE" val="12.20/13.40/14.60/17.30/21.00/22.10/23.10/24.10/26.10/33.20"/>
  <p:tag name="ARTICULATE_SLIDE_GUID" val="56047010-972a-4337-93dc-b04614e90741"/>
  <p:tag name="ARTICULATE_SLIDE_PAUSE" val="0"/>
  <p:tag name="ARTICULATE_NAV_LEVEL" val="2"/>
  <p:tag name="ARTICULATE_HIDE_SLIDE" val="1"/>
  <p:tag name="ARTICULATE_PLAYLIST_ID" val="-1"/>
  <p:tag name="ARTICULATE_LOCK_SLIDE" val="0"/>
  <p:tag name="ARTICULATE_SLIDE_NAV" val="6"/>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1bdSa9a5_files\slide0001_image001.png"/>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wfiQN98_files\slide0001_image001.png"/>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lgWQsmCg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UfonEbh_files\slide0001_image001.png"/>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ZTjSQ2v_files\slide0001_image001.png"/>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GF7AUn5p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AMmf1dlg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m84U5Qu4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dd3jJLn1_files\slide0001_image001.png"/>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FPKXN9wP_files\slide0001_image001.png"/>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BuLRNWB6_files\slide0001_image001.png"/>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a2R8o82y_files\slide0001_image001.png"/>
</p:tagLst>
</file>

<file path=ppt/tags/tag56.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56047010-972a-4337-93dc-b04614e90264"/>
  <p:tag name="AUDIO_IMPORT" val="\\vmware-host\Shared Folders\PC Shared Folder\v4 - saonline\02 Architecture and technology\01 Audio\AF AT slide 7.mp3"/>
  <p:tag name="AUDIO_ID" val="373"/>
  <p:tag name="ELAPSEDTIME" val="59.24"/>
  <p:tag name="ANNOTATION_COUNT" val="0"/>
  <p:tag name="TIMELINE" val="4.50/6.30/12.30/17.80/25.70/29.40/34.60/38.40/39.40/40.20/41.00/41.80/43.00/44.00/54.10"/>
  <p:tag name="ARTICULATE_TITLE_TAG" val="Layered abstraction"/>
  <p:tag name="ARTICULATE_SLIDE_PAUSE" val="0"/>
  <p:tag name="ARTICULATE_NAV_LEVEL" val="2"/>
  <p:tag name="ARTICULATE_PLAYLIST_ID" val="-1"/>
  <p:tag name="ARTICULATE_LOCK_SLIDE" val="0"/>
  <p:tag name="ARTICULATE_SLIDE_NAV" val="7"/>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NQZT8l1y_files\slide0001_image001.png"/>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DuYiMguv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ad2c9hoc_files\slide0001_image001.png"/>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QCUxxNni_files\slide0001_image001.png"/>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dyy4p8Tr_files\slide0001_image001.png"/>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fA69n6Rm_files\slide0001_image001.png"/>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P67wMEAt_files\slide0001_image001.png"/>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ZhaIYJLX_files\slide0001_image001.png"/>
</p:tagLst>
</file>

<file path=ppt/tags/tag6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7.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8" val="8226"/>
  <p:tag name="BULLET_9" val="8226"/>
  <p:tag name="BULLET_10" val="8226"/>
  <p:tag name="BULLET_11" val="8226"/>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RTICULATE_TITLE_TAG" val="Scalable"/>
  <p:tag name="ARTICULATE_SLIDE_GUID" val="56047010-972a-4337-93dc-b04614e90267"/>
  <p:tag name="AUDIO_IMPORT" val="\\vmware-host\Shared Folders\PC Shared Folder\v4 - saonline\02 Architecture and technology\01 Audio\AF AT slide 8.mp3"/>
  <p:tag name="AUDIO_ID" val="374"/>
  <p:tag name="ELAPSEDTIME" val="22.251"/>
  <p:tag name="ANNOTATION_COUNT" val="0"/>
  <p:tag name="TIMELINE" val="2.50/3.30/4.30/11.10/15.90/18.30"/>
  <p:tag name="ARTICULATE_SLIDE_PAUSE" val="0"/>
  <p:tag name="ARTICULATE_NAV_LEVEL" val="2"/>
  <p:tag name="ARTICULATE_HIDE_SLIDE" val="0"/>
  <p:tag name="ARTICULATE_PLAYLIST_ID" val="-1"/>
  <p:tag name="ARTICULATE_LOCK_SLIDE" val="0"/>
  <p:tag name="ARTICULATE_SLIDE_NAV" val="8"/>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27OG39MO_files\slide0001_image001.jp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R3R2ams3_files\slide0001_image001.png"/>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LmDsO4Mg_files\slide0001_image001.png"/>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wmOGxjkq_files\slide0001_image001.png"/>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FS2s2BjL_files\slide0001_image001.png"/>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CGBGyd8M_files\slide0001_image001.png"/>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KvQFHQDF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HlLhi8Ts_files\slide0001_image001.png"/>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tbr5p22J_files\slide0001_image001.png"/>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L6SsrDSD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4.xml><?xml version="1.0" encoding="utf-8"?>
<p:tagLst xmlns:a="http://schemas.openxmlformats.org/drawingml/2006/main" xmlns:r="http://schemas.openxmlformats.org/officeDocument/2006/relationships" xmlns:p="http://schemas.openxmlformats.org/presentationml/2006/main">
  <p:tag name="BULLET_8" val="8226"/>
  <p:tag name="BULLET_9" val="8226"/>
  <p:tag name="BULLET_10" val="8226"/>
  <p:tag name="BULLET_11" val="8226"/>
  <p:tag name="BULLET_2" val="8226"/>
  <p:tag name="BULLET_3" val="8226"/>
  <p:tag name="BULLET_4" val="8226"/>
  <p:tag name="BULLET_5" val="8226"/>
  <p:tag name="BULLET_6" val="8226"/>
  <p:tag name="BULLET_7" val="8226"/>
  <p:tag name="BULLET_1" val="8226"/>
  <p:tag name="MARGIN_1" val="0"/>
  <p:tag name="MARGIN_2" val="36"/>
  <p:tag name="MARGIN_3" val="72"/>
  <p:tag name="MARGIN_4" val="108"/>
  <p:tag name="MARGIN_5" val="144"/>
  <p:tag name="FONT_SIZE" val="12"/>
</p:tagLst>
</file>

<file path=ppt/tags/tag85.xml><?xml version="1.0" encoding="utf-8"?>
<p:tagLst xmlns:a="http://schemas.openxmlformats.org/drawingml/2006/main" xmlns:r="http://schemas.openxmlformats.org/officeDocument/2006/relationships" xmlns:p="http://schemas.openxmlformats.org/presentationml/2006/main">
  <p:tag name="ARTICULATE_TITLE_TAG" val="Embedded services"/>
  <p:tag name="ARTICULATE_SLIDE_GUID" val="56047010-972a-4337-93dc-b04614e90269"/>
  <p:tag name="AUDIO_IMPORT" val="\\vmware-host\Shared Folders\PC Shared Folder\v4 - saonline\02 Architecture and technology\01 Audio\AF AT slide 9.mp3"/>
  <p:tag name="AUDIO_ID" val="378"/>
  <p:tag name="ELAPSEDTIME" val="57.281"/>
  <p:tag name="ANNOTATION_COUNT" val="0"/>
  <p:tag name="TIMELINE" val="5.40/11.90/13.00/23.00/24.00/25.00/34.50/35.40/36.60/37.80/46.30/47.30"/>
  <p:tag name="ARTICULATE_SLIDE_PAUSE" val="0"/>
  <p:tag name="ARTICULATE_NAV_LEVEL" val="2"/>
  <p:tag name="ARTICULATE_PLAYLIST_ID" val="-1"/>
  <p:tag name="ARTICULATE_LOCK_SLIDE" val="0"/>
  <p:tag name="ARTICULATE_SLIDE_NAV" val="9"/>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wxlzlmcg_files\slide0001_image001.jpg"/>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xQLmH7Xc_files\slide0001_image001.png"/>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pYNI6yi_files\slide0001_image001.png"/>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OEWSeovz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BULLET_8" val="8226"/>
  <p:tag name="BULLET_2" val="8226"/>
  <p:tag name="BULLET_3" val="8226"/>
  <p:tag name="BULLET_4" val="8226"/>
  <p:tag name="BULLET_5" val="8226"/>
  <p:tag name="BULLET_6" val="8226"/>
  <p:tag name="BULLET_7" val="8226"/>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MysCUZPk_files\slide0001_image001.png"/>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ZGoR5HJX_files\slide0001_image001.png"/>
</p:tagLst>
</file>

<file path=ppt/tags/tag9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qe0spuot_files\slide0001_image001.png"/>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VFvMB3H9_files\slide0001_image001.png"/>
</p:tagLst>
</file>

<file path=ppt/tags/tag9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6.xml><?xml version="1.0" encoding="utf-8"?>
<p:tagLst xmlns:a="http://schemas.openxmlformats.org/drawingml/2006/main" xmlns:r="http://schemas.openxmlformats.org/officeDocument/2006/relationships" xmlns:p="http://schemas.openxmlformats.org/presentationml/2006/main">
  <p:tag name="BULLET_8" val="8226"/>
  <p:tag name="BULLET_9" val="8226"/>
  <p:tag name="BULLET_10" val="8226"/>
  <p:tag name="BULLET_11" val="8226"/>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97.xml><?xml version="1.0" encoding="utf-8"?>
<p:tagLst xmlns:a="http://schemas.openxmlformats.org/drawingml/2006/main" xmlns:r="http://schemas.openxmlformats.org/officeDocument/2006/relationships" xmlns:p="http://schemas.openxmlformats.org/presentationml/2006/main">
  <p:tag name="ARTICULATE_TITLE_TAG" val="Technology agnostic"/>
  <p:tag name="ARTICULATE_SLIDE_GUID" val="56047010-972a-4337-93dc-b04614e90272"/>
  <p:tag name="AUDIO_IMPORT" val="\\vmware-host\Shared Folders\PC Shared Folder\v4 - saonline\02 Architecture and technology\01 Audio\AF AT slide 10.mp3"/>
  <p:tag name="AUDIO_ID" val="375"/>
  <p:tag name="ELAPSEDTIME" val="31.55"/>
  <p:tag name="TIMELINE" val="1.1/9.0/12.0/13.5/14.7/16.1/17.4/24.3"/>
  <p:tag name="ANNOTATION_COUNT" val="0"/>
  <p:tag name="ARTICULATE_SLIDE_PAUSE" val="0"/>
  <p:tag name="ARTICULATE_NAV_LEVEL" val="2"/>
  <p:tag name="ARTICULATE_PLAYLIST_ID" val="-1"/>
  <p:tag name="ARTICULATE_LOCK_SLIDE" val="0"/>
  <p:tag name="ARTICULATE_SLIDE_NAV" val="10"/>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imPATXJD_files\slide0001_image001.jpg"/>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imon\AppData\Local\Temp\articulate\presenter\imgtemp\ZuSE5j5H_files\slide0001_image001.png"/>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solidFill>
            <a:schemeClr val="bg1"/>
          </a:solidFill>
        </a:ln>
        <a:effectLst/>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txDef>
      <a:spPr>
        <a:noFill/>
      </a:spPr>
      <a:bodyPr wrap="square" rtlCol="0">
        <a:spAutoFit/>
      </a:bodyPr>
      <a:lstStyle>
        <a:defPPr>
          <a:defRPr dirty="0">
            <a:latin typeface="Gill Sans MT" pitchFamily="34" charset="0"/>
          </a:defRPr>
        </a:defPPr>
      </a:lstStyle>
    </a:txDef>
  </a:objectDefaults>
  <a:extraClrSchemeLst/>
</a:theme>
</file>

<file path=ppt/theme/theme2.xml><?xml version="1.0" encoding="utf-8"?>
<a:theme xmlns:a="http://schemas.openxmlformats.org/drawingml/2006/main" name="alfresco-online">
  <a:themeElements>
    <a:clrScheme name="alfresco">
      <a:dk1>
        <a:sysClr val="windowText" lastClr="000000"/>
      </a:dk1>
      <a:lt1>
        <a:sysClr val="window" lastClr="FFFFFF"/>
      </a:lt1>
      <a:dk2>
        <a:srgbClr val="595959"/>
      </a:dk2>
      <a:lt2>
        <a:srgbClr val="EEECE1"/>
      </a:lt2>
      <a:accent1>
        <a:srgbClr val="007DC3"/>
      </a:accent1>
      <a:accent2>
        <a:srgbClr val="F8981D"/>
      </a:accent2>
      <a:accent3>
        <a:srgbClr val="7BC143"/>
      </a:accent3>
      <a:accent4>
        <a:srgbClr val="00539B"/>
      </a:accent4>
      <a:accent5>
        <a:srgbClr val="FFC222"/>
      </a:accent5>
      <a:accent6>
        <a:srgbClr val="00B25A"/>
      </a:accent6>
      <a:hlink>
        <a:srgbClr val="8000FF"/>
      </a:hlink>
      <a:folHlink>
        <a:srgbClr val="800080"/>
      </a:folHlink>
    </a:clrScheme>
    <a:fontScheme name="alfresco">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lfresc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57000">
              <a:schemeClr val="phClr">
                <a:shade val="93000"/>
                <a:satMod val="130000"/>
              </a:schemeClr>
            </a:gs>
            <a:gs pos="100000">
              <a:schemeClr val="phClr">
                <a:shade val="94000"/>
                <a:satMod val="135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chemeClr val="bg1"/>
            </a:solidFill>
            <a:latin typeface="Helvetica 45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24669</TotalTime>
  <Words>2335</Words>
  <Application>Microsoft Macintosh PowerPoint</Application>
  <PresentationFormat>On-screen Show (4:3)</PresentationFormat>
  <Paragraphs>383</Paragraphs>
  <Slides>24</Slides>
  <Notes>21</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Custom Design</vt:lpstr>
      <vt:lpstr>alfresco-online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dc:creator>
  <cp:lastModifiedBy>Simon Street</cp:lastModifiedBy>
  <cp:revision>2842</cp:revision>
  <cp:lastPrinted>2010-10-05T14:13:00Z</cp:lastPrinted>
  <dcterms:created xsi:type="dcterms:W3CDTF">2010-05-12T06:58:15Z</dcterms:created>
  <dcterms:modified xsi:type="dcterms:W3CDTF">2013-01-07T13:00:57Z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saonline new</vt:lpwstr>
  </property>
  <property fmtid="{D5CDD505-2E9C-101B-9397-08002B2CF9AE}" pid="4" name="ArticulateGUID">
    <vt:lpwstr>CAA22840-EDCB-441B-8197-6B531C53DBB6</vt:lpwstr>
  </property>
  <property fmtid="{D5CDD505-2E9C-101B-9397-08002B2CF9AE}" pid="5" name="ArticulateProjectFull">
    <vt:lpwstr>\\vmware-host\Shared Folders\PC Shared Folder\v4 - Fundamentals\02 Architecture and technology.ppta</vt:lpwstr>
  </property>
</Properties>
</file>